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6" r:id="rId3"/>
    <p:sldId id="322" r:id="rId4"/>
    <p:sldId id="321" r:id="rId5"/>
    <p:sldId id="329" r:id="rId6"/>
    <p:sldId id="309" r:id="rId7"/>
    <p:sldId id="288" r:id="rId8"/>
    <p:sldId id="310" r:id="rId9"/>
    <p:sldId id="323" r:id="rId10"/>
    <p:sldId id="324" r:id="rId11"/>
    <p:sldId id="325" r:id="rId12"/>
    <p:sldId id="326" r:id="rId13"/>
    <p:sldId id="327" r:id="rId14"/>
    <p:sldId id="328" r:id="rId15"/>
    <p:sldId id="311" r:id="rId16"/>
    <p:sldId id="312" r:id="rId17"/>
    <p:sldId id="313" r:id="rId18"/>
    <p:sldId id="314" r:id="rId19"/>
    <p:sldId id="315" r:id="rId20"/>
    <p:sldId id="316" r:id="rId21"/>
    <p:sldId id="306" r:id="rId22"/>
    <p:sldId id="318" r:id="rId23"/>
    <p:sldId id="319" r:id="rId24"/>
    <p:sldId id="285"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2" autoAdjust="0"/>
    <p:restoredTop sz="96000" autoAdjust="0"/>
  </p:normalViewPr>
  <p:slideViewPr>
    <p:cSldViewPr>
      <p:cViewPr varScale="1">
        <p:scale>
          <a:sx n="84" d="100"/>
          <a:sy n="84" d="100"/>
        </p:scale>
        <p:origin x="-1402"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0FC3FE-5B44-418D-8272-9DBA35C84494}" type="datetimeFigureOut">
              <a:rPr lang="ru-RU" smtClean="0"/>
              <a:pPr/>
              <a:t>26.09.2023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716161-5E8D-4195-B502-8A757CF4303A}"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26.09.2023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0" y="26609"/>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r>
              <a:rPr lang="ru-RU" b="1" i="1" dirty="0" smtClean="0">
                <a:latin typeface="Times New Roman" pitchFamily="18" charset="0"/>
                <a:cs typeface="Times New Roman" pitchFamily="18" charset="0"/>
              </a:rPr>
              <a:t>Разъяснение особенностей проведения аттестации на соответствие занимаемой должности.</a:t>
            </a:r>
            <a:endParaRPr lang="ru-RU" b="1" i="1" dirty="0">
              <a:latin typeface="Times New Roman" pitchFamily="18" charset="0"/>
              <a:cs typeface="Times New Roman" pitchFamily="18" charset="0"/>
            </a:endParaRPr>
          </a:p>
        </p:txBody>
      </p:sp>
      <p:pic>
        <p:nvPicPr>
          <p:cNvPr id="3" name="object 7"/>
          <p:cNvPicPr/>
          <p:nvPr/>
        </p:nvPicPr>
        <p:blipFill>
          <a:blip r:embed="rId2" cstate="print"/>
          <a:stretch>
            <a:fillRect/>
          </a:stretch>
        </p:blipFill>
        <p:spPr>
          <a:xfrm>
            <a:off x="723181" y="152931"/>
            <a:ext cx="2286000" cy="1167054"/>
          </a:xfrm>
          <a:prstGeom prst="rect">
            <a:avLst/>
          </a:prstGeom>
        </p:spPr>
      </p:pic>
      <p:pic>
        <p:nvPicPr>
          <p:cNvPr id="5"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13036629">
            <a:off x="5126026" y="3469242"/>
            <a:ext cx="3173604" cy="33754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9001156" cy="6572296"/>
          </a:xfrm>
        </p:spPr>
        <p:txBody>
          <a:bodyPr>
            <a:normAutofit fontScale="25000" lnSpcReduction="20000"/>
          </a:bodyPr>
          <a:lstStyle/>
          <a:p>
            <a:pPr algn="ctr" hangingPunct="0"/>
            <a:r>
              <a:rPr lang="ru-RU" sz="4800" dirty="0" smtClean="0">
                <a:solidFill>
                  <a:srgbClr val="FF0000"/>
                </a:solidFill>
                <a:latin typeface="Times New Roman" pitchFamily="18" charset="0"/>
                <a:cs typeface="Times New Roman" pitchFamily="18" charset="0"/>
              </a:rPr>
              <a:t>Муниципальное автономное дошкольное образовательное учреждение детский сад № 1 «Золотой  ключик» комбинированного вида г. Кызыла </a:t>
            </a:r>
          </a:p>
          <a:p>
            <a:pPr algn="ctr"/>
            <a:r>
              <a:rPr lang="ru-RU" sz="4800" dirty="0" smtClean="0">
                <a:solidFill>
                  <a:srgbClr val="FF0000"/>
                </a:solidFill>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a:t>
            </a:r>
          </a:p>
          <a:p>
            <a:pPr algn="ctr"/>
            <a:r>
              <a:rPr lang="ru-RU" sz="4800" dirty="0" smtClean="0">
                <a:latin typeface="Times New Roman" pitchFamily="18" charset="0"/>
                <a:cs typeface="Times New Roman" pitchFamily="18" charset="0"/>
              </a:rPr>
              <a:t>ПРИКАЗ</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«___» _________ 2023 г.                                                                     № ____</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г. Кызыл</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a:t>
            </a:r>
          </a:p>
          <a:p>
            <a:pPr hangingPunct="0"/>
            <a:r>
              <a:rPr lang="ru-RU" sz="4800" dirty="0" smtClean="0">
                <a:latin typeface="Times New Roman" pitchFamily="18" charset="0"/>
                <a:cs typeface="Times New Roman" pitchFamily="18" charset="0"/>
              </a:rPr>
              <a:t>Об аттестационной комиссии по проведению аттестации педагогических работников в целях подтверждения соответствия занимаемой должности</a:t>
            </a:r>
          </a:p>
          <a:p>
            <a:r>
              <a:rPr lang="ru-RU" sz="4800" dirty="0" smtClean="0">
                <a:latin typeface="Times New Roman" pitchFamily="18" charset="0"/>
                <a:cs typeface="Times New Roman" pitchFamily="18" charset="0"/>
              </a:rPr>
              <a:t> </a:t>
            </a:r>
          </a:p>
          <a:p>
            <a:pPr hangingPunct="0"/>
            <a:r>
              <a:rPr lang="ru-RU" sz="4800" dirty="0" smtClean="0">
                <a:latin typeface="Times New Roman" pitchFamily="18" charset="0"/>
                <a:cs typeface="Times New Roman" pitchFamily="18" charset="0"/>
              </a:rPr>
              <a:t>В соответствии со статьей 49 Федерального закона Российской Федерации от 29 декабря 2012 г. № 273-ФЗ "Об образовании в Российской Федерации", приказом Министерства просвещения Российской Федерации от 24 марта 2023 г. № 196 "Об утверждении Порядка проведения аттестации педагогических работников организаций, осуществляющих образовательную деятельность" для организации аттестации педагогических работников в целях подтверждения соответствия занимаемой должности, ПРИКАЗЫВАЮ:</a:t>
            </a:r>
          </a:p>
          <a:p>
            <a:r>
              <a:rPr lang="ru-RU" sz="4800" dirty="0" smtClean="0">
                <a:latin typeface="Times New Roman" pitchFamily="18" charset="0"/>
                <a:cs typeface="Times New Roman" pitchFamily="18" charset="0"/>
              </a:rPr>
              <a:t> </a:t>
            </a:r>
          </a:p>
          <a:p>
            <a:pPr lvl="0" hangingPunct="0"/>
            <a:r>
              <a:rPr lang="ru-RU" sz="4800" dirty="0" smtClean="0">
                <a:solidFill>
                  <a:srgbClr val="FF0000"/>
                </a:solidFill>
                <a:latin typeface="Times New Roman" pitchFamily="18" charset="0"/>
                <a:cs typeface="Times New Roman" pitchFamily="18" charset="0"/>
              </a:rPr>
              <a:t>Создать с 01 октября 2023 года </a:t>
            </a:r>
            <a:r>
              <a:rPr lang="ru-RU" sz="4800" dirty="0" smtClean="0">
                <a:latin typeface="Times New Roman" pitchFamily="18" charset="0"/>
                <a:cs typeface="Times New Roman" pitchFamily="18" charset="0"/>
              </a:rPr>
              <a:t>аттестационную комиссию по проведению аттестации педагогических работников в целях подтверждения соответствия занимаемой должности (далее – Аттестационная комиссия). </a:t>
            </a:r>
          </a:p>
          <a:p>
            <a:r>
              <a:rPr lang="ru-RU" sz="4800" dirty="0" smtClean="0">
                <a:latin typeface="Times New Roman" pitchFamily="18" charset="0"/>
                <a:cs typeface="Times New Roman" pitchFamily="18" charset="0"/>
              </a:rPr>
              <a:t> </a:t>
            </a:r>
          </a:p>
          <a:p>
            <a:pPr lvl="0" hangingPunct="0"/>
            <a:r>
              <a:rPr lang="ru-RU" sz="4800" dirty="0" smtClean="0">
                <a:latin typeface="Times New Roman" pitchFamily="18" charset="0"/>
                <a:cs typeface="Times New Roman" pitchFamily="18" charset="0"/>
              </a:rPr>
              <a:t>Утвердить состав Аттестационной комиссии (приложение 1). </a:t>
            </a:r>
          </a:p>
          <a:p>
            <a:pPr lvl="0" hangingPunct="0"/>
            <a:r>
              <a:rPr lang="ru-RU" sz="4800" dirty="0" smtClean="0">
                <a:latin typeface="Times New Roman" pitchFamily="18" charset="0"/>
                <a:cs typeface="Times New Roman" pitchFamily="18" charset="0"/>
              </a:rPr>
              <a:t>Утвердить Положение об Аттестационной комиссии (приложение 2). </a:t>
            </a:r>
          </a:p>
          <a:p>
            <a:r>
              <a:rPr lang="ru-RU" sz="4800" dirty="0" smtClean="0">
                <a:latin typeface="Times New Roman" pitchFamily="18" charset="0"/>
                <a:cs typeface="Times New Roman" pitchFamily="18" charset="0"/>
              </a:rPr>
              <a:t> Утвердить Список аттестуемых педагогических работников </a:t>
            </a:r>
          </a:p>
          <a:p>
            <a:r>
              <a:rPr lang="ru-RU" sz="4800" dirty="0" smtClean="0">
                <a:latin typeface="Times New Roman" pitchFamily="18" charset="0"/>
                <a:cs typeface="Times New Roman" pitchFamily="18" charset="0"/>
              </a:rPr>
              <a:t>(приложение 3).</a:t>
            </a:r>
          </a:p>
          <a:p>
            <a:r>
              <a:rPr lang="ru-RU" sz="4800" dirty="0" smtClean="0">
                <a:latin typeface="Times New Roman" pitchFamily="18" charset="0"/>
                <a:cs typeface="Times New Roman" pitchFamily="18" charset="0"/>
              </a:rPr>
              <a:t> 5. Контроль за исполнением приказа оставляю за собой.</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Директор                                                                          Ф.И.О</a:t>
            </a:r>
          </a:p>
          <a:p>
            <a:r>
              <a:rPr lang="ru-RU" sz="4800" dirty="0" smtClean="0">
                <a:latin typeface="Times New Roman" pitchFamily="18" charset="0"/>
                <a:cs typeface="Times New Roman" pitchFamily="18" charset="0"/>
              </a:rPr>
              <a:t> </a:t>
            </a:r>
          </a:p>
          <a:p>
            <a:r>
              <a:rPr lang="ru-RU" sz="4800" dirty="0" smtClean="0">
                <a:latin typeface="Times New Roman" pitchFamily="18" charset="0"/>
                <a:cs typeface="Times New Roman" pitchFamily="18" charset="0"/>
              </a:rPr>
              <a:t> </a:t>
            </a:r>
          </a:p>
          <a:p>
            <a:r>
              <a:rPr lang="ru-RU" sz="4400" dirty="0" smtClean="0"/>
              <a:t> </a:t>
            </a:r>
          </a:p>
          <a:p>
            <a:r>
              <a:rPr lang="ru-RU" sz="4400" dirty="0" smtClean="0"/>
              <a:t>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r" hangingPunct="0"/>
            <a:r>
              <a:rPr lang="ru-RU" sz="1100" b="1" i="1" dirty="0" smtClean="0">
                <a:latin typeface="Times New Roman" pitchFamily="18" charset="0"/>
                <a:cs typeface="Times New Roman" pitchFamily="18" charset="0"/>
              </a:rPr>
              <a:t>Приложение 1</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u-RU" sz="1100" dirty="0" smtClean="0">
                <a:latin typeface="Times New Roman" pitchFamily="18" charset="0"/>
                <a:cs typeface="Times New Roman" pitchFamily="18" charset="0"/>
              </a:rPr>
              <a:t> </a:t>
            </a:r>
            <a:br>
              <a:rPr lang="ru-RU" sz="1100" dirty="0" smtClean="0">
                <a:latin typeface="Times New Roman" pitchFamily="18" charset="0"/>
                <a:cs typeface="Times New Roman" pitchFamily="18" charset="0"/>
              </a:rPr>
            </a:br>
            <a:r>
              <a:rPr lang="ru-RU" sz="1100" dirty="0" smtClean="0">
                <a:latin typeface="Times New Roman" pitchFamily="18" charset="0"/>
                <a:cs typeface="Times New Roman" pitchFamily="18" charset="0"/>
              </a:rPr>
              <a:t> </a:t>
            </a:r>
            <a:br>
              <a:rPr lang="ru-RU" sz="1100" dirty="0" smtClean="0">
                <a:latin typeface="Times New Roman" pitchFamily="18" charset="0"/>
                <a:cs typeface="Times New Roman" pitchFamily="18" charset="0"/>
              </a:rPr>
            </a:br>
            <a:r>
              <a:rPr lang="ru-RU" sz="1100" b="1" dirty="0" smtClean="0">
                <a:latin typeface="Times New Roman" pitchFamily="18" charset="0"/>
                <a:cs typeface="Times New Roman" pitchFamily="18" charset="0"/>
              </a:rPr>
              <a:t>УТВЕРЖДАЮ</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u-RU" sz="1100" dirty="0" smtClean="0">
                <a:latin typeface="Times New Roman" pitchFamily="18" charset="0"/>
                <a:cs typeface="Times New Roman" pitchFamily="18" charset="0"/>
              </a:rPr>
              <a:t>Приказ № __«___»________ 2023г.</a:t>
            </a:r>
            <a:br>
              <a:rPr lang="ru-RU" sz="1100" dirty="0" smtClean="0">
                <a:latin typeface="Times New Roman" pitchFamily="18" charset="0"/>
                <a:cs typeface="Times New Roman" pitchFamily="18" charset="0"/>
              </a:rPr>
            </a:br>
            <a:r>
              <a:rPr lang="ru-RU" sz="1100" dirty="0" smtClean="0">
                <a:solidFill>
                  <a:srgbClr val="FF0000"/>
                </a:solidFill>
                <a:latin typeface="Times New Roman" pitchFamily="18" charset="0"/>
                <a:cs typeface="Times New Roman" pitchFamily="18" charset="0"/>
              </a:rPr>
              <a:t>Директор МАДОУ </a:t>
            </a:r>
            <a:r>
              <a:rPr lang="ru-RU" sz="1100" dirty="0" err="1" smtClean="0">
                <a:solidFill>
                  <a:srgbClr val="FF0000"/>
                </a:solidFill>
                <a:latin typeface="Times New Roman" pitchFamily="18" charset="0"/>
                <a:cs typeface="Times New Roman" pitchFamily="18" charset="0"/>
              </a:rPr>
              <a:t>д</a:t>
            </a:r>
            <a:r>
              <a:rPr lang="ru-RU" sz="1100" dirty="0" smtClean="0">
                <a:solidFill>
                  <a:srgbClr val="FF0000"/>
                </a:solidFill>
                <a:latin typeface="Times New Roman" pitchFamily="18" charset="0"/>
                <a:cs typeface="Times New Roman" pitchFamily="18" charset="0"/>
              </a:rPr>
              <a:t>/с №9 г. Кызыла</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u-RU" sz="1100" dirty="0" smtClean="0">
                <a:latin typeface="Times New Roman" pitchFamily="18" charset="0"/>
                <a:cs typeface="Times New Roman" pitchFamily="18" charset="0"/>
              </a:rPr>
              <a:t>____________________ </a:t>
            </a:r>
            <a:r>
              <a:rPr lang="ru-RU" sz="1100" dirty="0" smtClean="0"/>
              <a:t/>
            </a:r>
            <a:br>
              <a:rPr lang="ru-RU" sz="1100" dirty="0" smtClean="0"/>
            </a:br>
            <a:endParaRPr lang="ru-RU" sz="1100" dirty="0"/>
          </a:p>
        </p:txBody>
      </p:sp>
      <p:sp>
        <p:nvSpPr>
          <p:cNvPr id="3" name="Содержимое 2"/>
          <p:cNvSpPr>
            <a:spLocks noGrp="1"/>
          </p:cNvSpPr>
          <p:nvPr>
            <p:ph idx="1"/>
          </p:nvPr>
        </p:nvSpPr>
        <p:spPr>
          <a:xfrm>
            <a:off x="142844" y="1214422"/>
            <a:ext cx="8786874" cy="4911741"/>
          </a:xfrm>
        </p:spPr>
        <p:txBody>
          <a:bodyPr>
            <a:noAutofit/>
          </a:bodyPr>
          <a:lstStyle/>
          <a:p>
            <a:pPr algn="ctr"/>
            <a:r>
              <a:rPr lang="ru-RU" sz="1050" b="1" dirty="0" smtClean="0">
                <a:latin typeface="Times New Roman" pitchFamily="18" charset="0"/>
                <a:cs typeface="Times New Roman" pitchFamily="18" charset="0"/>
              </a:rPr>
              <a:t>Состав</a:t>
            </a:r>
            <a:endParaRPr lang="ru-RU" sz="1050" dirty="0" smtClean="0">
              <a:latin typeface="Times New Roman" pitchFamily="18" charset="0"/>
              <a:cs typeface="Times New Roman" pitchFamily="18" charset="0"/>
            </a:endParaRPr>
          </a:p>
          <a:p>
            <a:pPr algn="ctr"/>
            <a:r>
              <a:rPr lang="ru-RU" sz="1050" b="1" dirty="0" smtClean="0">
                <a:latin typeface="Times New Roman" pitchFamily="18" charset="0"/>
                <a:cs typeface="Times New Roman" pitchFamily="18" charset="0"/>
              </a:rPr>
              <a:t> </a:t>
            </a:r>
            <a:endParaRPr lang="ru-RU" sz="1050" dirty="0" smtClean="0">
              <a:latin typeface="Times New Roman" pitchFamily="18" charset="0"/>
              <a:cs typeface="Times New Roman" pitchFamily="18" charset="0"/>
            </a:endParaRPr>
          </a:p>
          <a:p>
            <a:pPr algn="ctr" hangingPunct="0"/>
            <a:r>
              <a:rPr lang="ru-RU" sz="1050" b="1" dirty="0" smtClean="0">
                <a:latin typeface="Times New Roman" pitchFamily="18" charset="0"/>
                <a:cs typeface="Times New Roman" pitchFamily="18" charset="0"/>
              </a:rPr>
              <a:t>Аттестационной комиссии </a:t>
            </a:r>
            <a:endParaRPr lang="ru-RU" sz="1050" dirty="0" smtClean="0">
              <a:latin typeface="Times New Roman" pitchFamily="18" charset="0"/>
              <a:cs typeface="Times New Roman" pitchFamily="18" charset="0"/>
            </a:endParaRPr>
          </a:p>
          <a:p>
            <a:pPr algn="ctr" hangingPunct="0"/>
            <a:r>
              <a:rPr lang="ru-RU" sz="1050" b="1" dirty="0" smtClean="0">
                <a:latin typeface="Times New Roman" pitchFamily="18" charset="0"/>
                <a:cs typeface="Times New Roman" pitchFamily="18" charset="0"/>
              </a:rPr>
              <a:t>по проведению аттестации педагогических работников в целях подтверждения соответствия занимаемой должности </a:t>
            </a:r>
            <a:endParaRPr lang="ru-RU" sz="1050" dirty="0" smtClean="0">
              <a:latin typeface="Times New Roman" pitchFamily="18" charset="0"/>
              <a:cs typeface="Times New Roman" pitchFamily="18" charset="0"/>
            </a:endParaRPr>
          </a:p>
          <a:p>
            <a:pPr algn="ctr" hangingPunct="0"/>
            <a:r>
              <a:rPr lang="ru-RU" sz="1050" b="1" dirty="0" smtClean="0">
                <a:latin typeface="Times New Roman" pitchFamily="18" charset="0"/>
                <a:cs typeface="Times New Roman" pitchFamily="18" charset="0"/>
              </a:rPr>
              <a:t>на 2023-2024 учебный год</a:t>
            </a:r>
            <a:endParaRPr lang="ru-RU" sz="1050" dirty="0" smtClean="0">
              <a:latin typeface="Times New Roman" pitchFamily="18" charset="0"/>
              <a:cs typeface="Times New Roman" pitchFamily="18" charset="0"/>
            </a:endParaRPr>
          </a:p>
          <a:p>
            <a:r>
              <a:rPr lang="ru-RU" sz="1050" b="1" dirty="0" smtClean="0">
                <a:latin typeface="Times New Roman" pitchFamily="18" charset="0"/>
                <a:cs typeface="Times New Roman" pitchFamily="18" charset="0"/>
              </a:rPr>
              <a:t>Ф.И.О. </a:t>
            </a:r>
            <a:endParaRPr lang="ru-RU" sz="1050" dirty="0" smtClean="0">
              <a:latin typeface="Times New Roman" pitchFamily="18" charset="0"/>
              <a:cs typeface="Times New Roman" pitchFamily="18" charset="0"/>
            </a:endParaRPr>
          </a:p>
          <a:p>
            <a:r>
              <a:rPr lang="ru-RU" sz="1050" b="1" dirty="0" smtClean="0">
                <a:latin typeface="Times New Roman" pitchFamily="18" charset="0"/>
                <a:cs typeface="Times New Roman" pitchFamily="18" charset="0"/>
              </a:rPr>
              <a:t>Должность, статус в аттестационной комиссии</a:t>
            </a:r>
            <a:endParaRPr lang="ru-RU" sz="1050" dirty="0" smtClean="0">
              <a:latin typeface="Times New Roman" pitchFamily="18" charset="0"/>
              <a:cs typeface="Times New Roman" pitchFamily="18" charset="0"/>
            </a:endParaRPr>
          </a:p>
          <a:p>
            <a:r>
              <a:rPr lang="ru-RU" sz="1050" dirty="0" smtClean="0">
                <a:latin typeface="Times New Roman" pitchFamily="18" charset="0"/>
                <a:cs typeface="Times New Roman" pitchFamily="18" charset="0"/>
              </a:rPr>
              <a:t> </a:t>
            </a:r>
          </a:p>
          <a:p>
            <a:r>
              <a:rPr lang="ru-RU" sz="1050" dirty="0" smtClean="0">
                <a:latin typeface="Times New Roman" pitchFamily="18" charset="0"/>
                <a:cs typeface="Times New Roman" pitchFamily="18" charset="0"/>
              </a:rPr>
              <a:t>1</a:t>
            </a:r>
          </a:p>
          <a:p>
            <a:r>
              <a:rPr lang="ru-RU" sz="1050" dirty="0" smtClean="0">
                <a:latin typeface="Times New Roman" pitchFamily="18" charset="0"/>
                <a:cs typeface="Times New Roman" pitchFamily="18" charset="0"/>
              </a:rPr>
              <a:t>2</a:t>
            </a:r>
          </a:p>
          <a:p>
            <a:r>
              <a:rPr lang="ru-RU" sz="1050" dirty="0" smtClean="0">
                <a:latin typeface="Times New Roman" pitchFamily="18" charset="0"/>
                <a:cs typeface="Times New Roman" pitchFamily="18" charset="0"/>
              </a:rPr>
              <a:t> </a:t>
            </a:r>
          </a:p>
          <a:p>
            <a:r>
              <a:rPr lang="ru-RU" sz="1050" dirty="0" smtClean="0">
                <a:latin typeface="Times New Roman" pitchFamily="18" charset="0"/>
                <a:cs typeface="Times New Roman" pitchFamily="18" charset="0"/>
              </a:rPr>
              <a:t> </a:t>
            </a:r>
          </a:p>
          <a:p>
            <a:r>
              <a:rPr lang="ru-RU" sz="1050" dirty="0" smtClean="0">
                <a:latin typeface="Times New Roman" pitchFamily="18" charset="0"/>
                <a:cs typeface="Times New Roman" pitchFamily="18" charset="0"/>
              </a:rPr>
              <a:t>председатель аттестационной комиссии, должность</a:t>
            </a:r>
          </a:p>
          <a:p>
            <a:r>
              <a:rPr lang="ru-RU" sz="1050" dirty="0" smtClean="0">
                <a:latin typeface="Times New Roman" pitchFamily="18" charset="0"/>
                <a:cs typeface="Times New Roman" pitchFamily="18" charset="0"/>
              </a:rPr>
              <a:t> </a:t>
            </a:r>
          </a:p>
          <a:p>
            <a:r>
              <a:rPr lang="ru-RU" sz="1050" dirty="0" smtClean="0">
                <a:latin typeface="Times New Roman" pitchFamily="18" charset="0"/>
                <a:cs typeface="Times New Roman" pitchFamily="18" charset="0"/>
              </a:rPr>
              <a:t>заместитель председателя аттестационной комиссии, должность</a:t>
            </a:r>
          </a:p>
          <a:p>
            <a:r>
              <a:rPr lang="ru-RU" sz="1050" dirty="0" smtClean="0">
                <a:latin typeface="Times New Roman" pitchFamily="18" charset="0"/>
                <a:cs typeface="Times New Roman" pitchFamily="18" charset="0"/>
              </a:rPr>
              <a:t> </a:t>
            </a:r>
          </a:p>
          <a:p>
            <a:r>
              <a:rPr lang="ru-RU" sz="1050" dirty="0" smtClean="0">
                <a:latin typeface="Times New Roman" pitchFamily="18" charset="0"/>
                <a:cs typeface="Times New Roman" pitchFamily="18" charset="0"/>
              </a:rPr>
              <a:t>секретарь аттестационной комиссии, должность</a:t>
            </a:r>
          </a:p>
          <a:p>
            <a:r>
              <a:rPr lang="ru-RU" sz="1050" dirty="0" smtClean="0">
                <a:latin typeface="Times New Roman" pitchFamily="18" charset="0"/>
                <a:cs typeface="Times New Roman" pitchFamily="18" charset="0"/>
              </a:rPr>
              <a:t> </a:t>
            </a:r>
          </a:p>
          <a:p>
            <a:r>
              <a:rPr lang="ru-RU" sz="1050" b="1" dirty="0" smtClean="0">
                <a:latin typeface="Times New Roman" pitchFamily="18" charset="0"/>
                <a:cs typeface="Times New Roman" pitchFamily="18" charset="0"/>
              </a:rPr>
              <a:t>Члены аттестационной комиссии</a:t>
            </a:r>
            <a:endParaRPr lang="ru-RU" sz="1050" dirty="0" smtClean="0">
              <a:latin typeface="Times New Roman" pitchFamily="18" charset="0"/>
              <a:cs typeface="Times New Roman" pitchFamily="18" charset="0"/>
            </a:endParaRPr>
          </a:p>
          <a:p>
            <a:r>
              <a:rPr lang="ru-RU" sz="1050" dirty="0" smtClean="0">
                <a:latin typeface="Times New Roman" pitchFamily="18" charset="0"/>
                <a:cs typeface="Times New Roman" pitchFamily="18" charset="0"/>
              </a:rPr>
              <a:t>  должность</a:t>
            </a:r>
          </a:p>
          <a:p>
            <a:r>
              <a:rPr lang="ru-RU" sz="1050" dirty="0" smtClean="0">
                <a:latin typeface="Times New Roman" pitchFamily="18" charset="0"/>
                <a:cs typeface="Times New Roman" pitchFamily="18" charset="0"/>
              </a:rPr>
              <a:t>  должность представитель первичной профсоюзной организации</a:t>
            </a:r>
          </a:p>
          <a:p>
            <a:r>
              <a:rPr lang="ru-RU" sz="1050" dirty="0" smtClean="0">
                <a:latin typeface="Times New Roman" pitchFamily="18" charset="0"/>
                <a:cs typeface="Times New Roman" pitchFamily="18" charset="0"/>
              </a:rPr>
              <a:t>  должность</a:t>
            </a:r>
          </a:p>
          <a:p>
            <a:r>
              <a:rPr lang="ru-RU" sz="1050" dirty="0" smtClean="0">
                <a:latin typeface="Times New Roman" pitchFamily="18" charset="0"/>
                <a:cs typeface="Times New Roman" pitchFamily="18" charset="0"/>
              </a:rPr>
              <a:t> </a:t>
            </a:r>
          </a:p>
          <a:p>
            <a:endParaRPr lang="ru-RU"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1200" dirty="0" smtClean="0">
                <a:solidFill>
                  <a:srgbClr val="FF0000"/>
                </a:solidFill>
                <a:latin typeface="Times New Roman" pitchFamily="18" charset="0"/>
                <a:cs typeface="Times New Roman" pitchFamily="18" charset="0"/>
              </a:rPr>
              <a:t>Муниципальное автономное дошкольное образовательное учреждение детский сад № 9 «</a:t>
            </a:r>
            <a:r>
              <a:rPr lang="ru-RU" sz="1200" dirty="0" err="1" smtClean="0">
                <a:solidFill>
                  <a:srgbClr val="FF0000"/>
                </a:solidFill>
                <a:latin typeface="Times New Roman" pitchFamily="18" charset="0"/>
                <a:cs typeface="Times New Roman" pitchFamily="18" charset="0"/>
              </a:rPr>
              <a:t>Сылдысчыгаш</a:t>
            </a:r>
            <a:r>
              <a:rPr lang="ru-RU" sz="1200" dirty="0" smtClean="0">
                <a:solidFill>
                  <a:srgbClr val="FF0000"/>
                </a:solidFill>
                <a:latin typeface="Times New Roman" pitchFamily="18" charset="0"/>
                <a:cs typeface="Times New Roman" pitchFamily="18" charset="0"/>
              </a:rPr>
              <a:t>» комбинированного вида г. Кызыла </a:t>
            </a:r>
            <a:br>
              <a:rPr lang="ru-RU" sz="1200" dirty="0" smtClean="0">
                <a:solidFill>
                  <a:srgbClr val="FF0000"/>
                </a:solidFill>
                <a:latin typeface="Times New Roman" pitchFamily="18" charset="0"/>
                <a:cs typeface="Times New Roman" pitchFamily="18" charset="0"/>
              </a:rPr>
            </a:br>
            <a:endParaRPr lang="ru-RU" sz="1200"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928670"/>
            <a:ext cx="8543956" cy="5197493"/>
          </a:xfrm>
        </p:spPr>
        <p:txBody>
          <a:bodyPr>
            <a:normAutofit/>
          </a:bodyPr>
          <a:lstStyle/>
          <a:p>
            <a:pPr>
              <a:buNone/>
            </a:pPr>
            <a:r>
              <a:rPr lang="ru-RU" sz="1200" i="1" dirty="0" smtClean="0"/>
              <a:t>  </a:t>
            </a:r>
            <a:endParaRPr lang="ru-RU" sz="1200" dirty="0" smtClean="0"/>
          </a:p>
          <a:p>
            <a:pPr>
              <a:buNone/>
            </a:pPr>
            <a:r>
              <a:rPr lang="ru-RU" sz="1200" i="1" dirty="0" smtClean="0"/>
              <a:t> </a:t>
            </a:r>
            <a:endParaRPr lang="ru-RU" sz="1200" dirty="0" smtClean="0"/>
          </a:p>
          <a:p>
            <a:pPr algn="r"/>
            <a:r>
              <a:rPr lang="ru-RU" sz="1200" i="1" dirty="0" smtClean="0">
                <a:latin typeface="Times New Roman" pitchFamily="18" charset="0"/>
                <a:cs typeface="Times New Roman" pitchFamily="18" charset="0"/>
              </a:rPr>
              <a:t> </a:t>
            </a:r>
            <a:r>
              <a:rPr lang="ru-RU" sz="1200" b="1" dirty="0" smtClean="0">
                <a:latin typeface="Times New Roman" pitchFamily="18" charset="0"/>
                <a:cs typeface="Times New Roman" pitchFamily="18" charset="0"/>
              </a:rPr>
              <a:t>УТВЕРЖДАЮ</a:t>
            </a:r>
            <a:endParaRPr lang="ru-RU" sz="1200" dirty="0" smtClean="0">
              <a:latin typeface="Times New Roman" pitchFamily="18" charset="0"/>
              <a:cs typeface="Times New Roman" pitchFamily="18" charset="0"/>
            </a:endParaRPr>
          </a:p>
          <a:p>
            <a:pPr algn="r"/>
            <a:r>
              <a:rPr lang="ru-RU" sz="1200" dirty="0" smtClean="0">
                <a:latin typeface="Times New Roman" pitchFamily="18" charset="0"/>
                <a:cs typeface="Times New Roman" pitchFamily="18" charset="0"/>
              </a:rPr>
              <a:t>Приказ № __«___»_________ 2023 г.</a:t>
            </a:r>
          </a:p>
          <a:p>
            <a:pPr algn="r"/>
            <a:r>
              <a:rPr lang="ru-RU" sz="1200" dirty="0" smtClean="0">
                <a:latin typeface="Times New Roman" pitchFamily="18" charset="0"/>
                <a:cs typeface="Times New Roman" pitchFamily="18" charset="0"/>
              </a:rPr>
              <a:t>Директор МАДОУ </a:t>
            </a:r>
            <a:r>
              <a:rPr lang="ru-RU" sz="1200" dirty="0" err="1" smtClean="0">
                <a:latin typeface="Times New Roman" pitchFamily="18" charset="0"/>
                <a:cs typeface="Times New Roman" pitchFamily="18" charset="0"/>
              </a:rPr>
              <a:t>д</a:t>
            </a:r>
            <a:r>
              <a:rPr lang="ru-RU" sz="1200" dirty="0" smtClean="0">
                <a:latin typeface="Times New Roman" pitchFamily="18" charset="0"/>
                <a:cs typeface="Times New Roman" pitchFamily="18" charset="0"/>
              </a:rPr>
              <a:t>/с №9 г.Кызыла</a:t>
            </a:r>
          </a:p>
          <a:p>
            <a:pPr algn="r"/>
            <a:r>
              <a:rPr lang="ru-RU" sz="1200" dirty="0" smtClean="0">
                <a:latin typeface="Times New Roman" pitchFamily="18" charset="0"/>
                <a:cs typeface="Times New Roman" pitchFamily="18" charset="0"/>
              </a:rPr>
              <a:t>____________________ </a:t>
            </a:r>
          </a:p>
          <a:p>
            <a:pPr algn="ctr"/>
            <a:r>
              <a:rPr lang="ru-RU" sz="1200" b="1" dirty="0" smtClean="0">
                <a:latin typeface="Times New Roman" pitchFamily="18" charset="0"/>
                <a:cs typeface="Times New Roman" pitchFamily="18" charset="0"/>
              </a:rPr>
              <a:t>Положение</a:t>
            </a:r>
            <a:endParaRPr lang="ru-RU" sz="1200" dirty="0" smtClean="0">
              <a:latin typeface="Times New Roman" pitchFamily="18" charset="0"/>
              <a:cs typeface="Times New Roman" pitchFamily="18" charset="0"/>
            </a:endParaRPr>
          </a:p>
          <a:p>
            <a:pPr algn="ctr"/>
            <a:r>
              <a:rPr lang="ru-RU" sz="1200" b="1" dirty="0" smtClean="0">
                <a:latin typeface="Times New Roman" pitchFamily="18" charset="0"/>
                <a:cs typeface="Times New Roman" pitchFamily="18" charset="0"/>
              </a:rPr>
              <a:t>об Аттестационной комиссии по проведению аттестации педагогических работников, в целях подтверждения соответствия занимаемой должности</a:t>
            </a:r>
            <a:endParaRPr lang="ru-RU" sz="1200" dirty="0" smtClean="0">
              <a:latin typeface="Times New Roman" pitchFamily="18" charset="0"/>
              <a:cs typeface="Times New Roman" pitchFamily="18" charset="0"/>
            </a:endParaRPr>
          </a:p>
          <a:p>
            <a:endParaRPr lang="ru-RU"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8786874" cy="725470"/>
          </a:xfrm>
        </p:spPr>
        <p:txBody>
          <a:bodyPr>
            <a:normAutofit/>
          </a:bodyPr>
          <a:lstStyle/>
          <a:p>
            <a:pPr algn="r"/>
            <a:r>
              <a:rPr lang="ru-RU" sz="1100" b="1" i="1" dirty="0" smtClean="0"/>
              <a:t>Приложение 3</a:t>
            </a:r>
            <a:r>
              <a:rPr lang="ru-RU" sz="1100" dirty="0" smtClean="0"/>
              <a:t/>
            </a:r>
            <a:br>
              <a:rPr lang="ru-RU" sz="1100" dirty="0" smtClean="0"/>
            </a:br>
            <a:endParaRPr lang="ru-RU" sz="1100" dirty="0"/>
          </a:p>
        </p:txBody>
      </p:sp>
      <p:sp>
        <p:nvSpPr>
          <p:cNvPr id="3" name="Содержимое 2"/>
          <p:cNvSpPr>
            <a:spLocks noGrp="1"/>
          </p:cNvSpPr>
          <p:nvPr>
            <p:ph idx="1"/>
          </p:nvPr>
        </p:nvSpPr>
        <p:spPr>
          <a:xfrm>
            <a:off x="142844" y="1071546"/>
            <a:ext cx="8858312" cy="5054617"/>
          </a:xfrm>
        </p:spPr>
        <p:txBody>
          <a:bodyPr>
            <a:normAutofit/>
          </a:bodyPr>
          <a:lstStyle/>
          <a:p>
            <a:pPr>
              <a:buNone/>
            </a:pPr>
            <a:r>
              <a:rPr lang="ru-RU" sz="1800" dirty="0" smtClean="0"/>
              <a:t> </a:t>
            </a:r>
          </a:p>
          <a:p>
            <a:pPr algn="r">
              <a:buNone/>
            </a:pPr>
            <a:r>
              <a:rPr lang="ru-RU" sz="1800" dirty="0" smtClean="0"/>
              <a:t> </a:t>
            </a:r>
            <a:r>
              <a:rPr lang="ru-RU" sz="1800" b="1" dirty="0" smtClean="0">
                <a:latin typeface="Times New Roman" pitchFamily="18" charset="0"/>
                <a:cs typeface="Times New Roman" pitchFamily="18" charset="0"/>
              </a:rPr>
              <a:t>УТВЕРЖДАЮ</a:t>
            </a:r>
            <a:endParaRPr lang="ru-RU" sz="1800" dirty="0" smtClean="0">
              <a:latin typeface="Times New Roman" pitchFamily="18" charset="0"/>
              <a:cs typeface="Times New Roman" pitchFamily="18" charset="0"/>
            </a:endParaRPr>
          </a:p>
          <a:p>
            <a:pPr algn="r"/>
            <a:r>
              <a:rPr lang="ru-RU" sz="1800" dirty="0" smtClean="0">
                <a:latin typeface="Times New Roman" pitchFamily="18" charset="0"/>
                <a:cs typeface="Times New Roman" pitchFamily="18" charset="0"/>
              </a:rPr>
              <a:t>Приказ № __«___»________ 2023 г.</a:t>
            </a:r>
          </a:p>
          <a:p>
            <a:pPr algn="r"/>
            <a:r>
              <a:rPr lang="ru-RU" sz="1800" dirty="0" smtClean="0">
                <a:solidFill>
                  <a:srgbClr val="FF0000"/>
                </a:solidFill>
                <a:latin typeface="Times New Roman" pitchFamily="18" charset="0"/>
                <a:cs typeface="Times New Roman" pitchFamily="18" charset="0"/>
              </a:rPr>
              <a:t>Директор МАДОУ </a:t>
            </a:r>
            <a:r>
              <a:rPr lang="ru-RU" sz="1800" dirty="0" err="1" smtClean="0">
                <a:solidFill>
                  <a:srgbClr val="FF0000"/>
                </a:solidFill>
                <a:latin typeface="Times New Roman" pitchFamily="18" charset="0"/>
                <a:cs typeface="Times New Roman" pitchFamily="18" charset="0"/>
              </a:rPr>
              <a:t>д</a:t>
            </a:r>
            <a:r>
              <a:rPr lang="ru-RU" sz="1800" dirty="0" smtClean="0">
                <a:solidFill>
                  <a:srgbClr val="FF0000"/>
                </a:solidFill>
                <a:latin typeface="Times New Roman" pitchFamily="18" charset="0"/>
                <a:cs typeface="Times New Roman" pitchFamily="18" charset="0"/>
              </a:rPr>
              <a:t>/с № 9 г. Кызыла</a:t>
            </a:r>
          </a:p>
          <a:p>
            <a:pPr algn="r"/>
            <a:r>
              <a:rPr lang="ru-RU" sz="1800" dirty="0" smtClean="0">
                <a:solidFill>
                  <a:srgbClr val="FF0000"/>
                </a:solidFill>
                <a:latin typeface="Times New Roman" pitchFamily="18" charset="0"/>
                <a:cs typeface="Times New Roman" pitchFamily="18" charset="0"/>
              </a:rPr>
              <a:t>____________________ </a:t>
            </a:r>
          </a:p>
          <a:p>
            <a:r>
              <a:rPr lang="ru-RU" sz="1800" b="1" dirty="0" smtClean="0"/>
              <a:t> </a:t>
            </a:r>
            <a:endParaRPr lang="ru-RU" sz="1800" dirty="0" smtClean="0"/>
          </a:p>
          <a:p>
            <a:pPr algn="ctr"/>
            <a:r>
              <a:rPr lang="ru-RU" sz="1800" b="1" dirty="0" smtClean="0">
                <a:latin typeface="Times New Roman" pitchFamily="18" charset="0"/>
                <a:cs typeface="Times New Roman" pitchFamily="18" charset="0"/>
              </a:rPr>
              <a:t>СПИСОК</a:t>
            </a:r>
            <a:endParaRPr lang="ru-RU" sz="1800" dirty="0" smtClean="0">
              <a:latin typeface="Times New Roman" pitchFamily="18" charset="0"/>
              <a:cs typeface="Times New Roman" pitchFamily="18" charset="0"/>
            </a:endParaRPr>
          </a:p>
          <a:p>
            <a:pPr algn="ctr"/>
            <a:r>
              <a:rPr lang="ru-RU" sz="1800" b="1" dirty="0" smtClean="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algn="ctr" hangingPunct="0"/>
            <a:r>
              <a:rPr lang="ru-RU" sz="1800" b="1" dirty="0" smtClean="0">
                <a:latin typeface="Times New Roman" pitchFamily="18" charset="0"/>
                <a:cs typeface="Times New Roman" pitchFamily="18" charset="0"/>
              </a:rPr>
              <a:t>аттестуемых педагогических работников в целях подтверждения соответствия педагогических работников занимаемым ими должностям в 2023-2024 учебном году</a:t>
            </a:r>
            <a:endParaRPr lang="ru-RU" sz="1800" dirty="0" smtClean="0">
              <a:latin typeface="Times New Roman" pitchFamily="18" charset="0"/>
              <a:cs typeface="Times New Roman" pitchFamily="18" charset="0"/>
            </a:endParaRPr>
          </a:p>
          <a:p>
            <a:pPr algn="ctr" hangingPunct="0"/>
            <a:r>
              <a:rPr lang="ru-RU" sz="1800" b="1" dirty="0" smtClean="0">
                <a:latin typeface="Times New Roman" pitchFamily="18" charset="0"/>
                <a:cs typeface="Times New Roman" pitchFamily="18" charset="0"/>
              </a:rPr>
              <a:t> и сроки проведения их аттестации</a:t>
            </a:r>
            <a:endParaRPr lang="ru-RU" sz="1800" dirty="0" smtClean="0">
              <a:latin typeface="Times New Roman" pitchFamily="18" charset="0"/>
              <a:cs typeface="Times New Roman" pitchFamily="18" charset="0"/>
            </a:endParaRPr>
          </a:p>
          <a:p>
            <a:endParaRPr lang="ru-RU"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2852"/>
            <a:ext cx="9001156" cy="6500858"/>
          </a:xfrm>
        </p:spPr>
        <p:txBody>
          <a:bodyPr>
            <a:normAutofit fontScale="25000" lnSpcReduction="20000"/>
          </a:bodyPr>
          <a:lstStyle/>
          <a:p>
            <a:pPr algn="r"/>
            <a:r>
              <a:rPr lang="ru-RU" sz="1100" dirty="0" smtClean="0"/>
              <a:t>Примерные документы</a:t>
            </a:r>
          </a:p>
          <a:p>
            <a:r>
              <a:rPr lang="ru-RU" sz="1100" dirty="0" smtClean="0"/>
              <a:t> </a:t>
            </a:r>
          </a:p>
          <a:p>
            <a:r>
              <a:rPr lang="ru-RU" sz="1100" dirty="0" smtClean="0"/>
              <a:t> </a:t>
            </a:r>
          </a:p>
          <a:p>
            <a:pPr algn="ctr"/>
            <a:r>
              <a:rPr lang="ru-RU" b="1" dirty="0" smtClean="0">
                <a:latin typeface="Times New Roman" pitchFamily="18" charset="0"/>
                <a:cs typeface="Times New Roman" pitchFamily="18" charset="0"/>
              </a:rPr>
              <a:t>ВЫПИСКА</a:t>
            </a:r>
            <a:endParaRPr lang="ru-RU" dirty="0" smtClean="0">
              <a:latin typeface="Times New Roman" pitchFamily="18" charset="0"/>
              <a:cs typeface="Times New Roman" pitchFamily="18" charset="0"/>
            </a:endParaRPr>
          </a:p>
          <a:p>
            <a:pPr algn="ctr"/>
            <a:r>
              <a:rPr lang="ru-RU" b="1" dirty="0" smtClean="0">
                <a:latin typeface="Times New Roman" pitchFamily="18" charset="0"/>
                <a:cs typeface="Times New Roman" pitchFamily="18" charset="0"/>
              </a:rPr>
              <a:t>из протокола № ___ заседания аттестационной комиссии </a:t>
            </a:r>
            <a:endParaRPr lang="ru-RU" dirty="0" smtClean="0">
              <a:latin typeface="Times New Roman" pitchFamily="18" charset="0"/>
              <a:cs typeface="Times New Roman" pitchFamily="18" charset="0"/>
            </a:endParaRPr>
          </a:p>
          <a:p>
            <a:pPr algn="ctr"/>
            <a:r>
              <a:rPr lang="ru-RU" dirty="0" smtClean="0">
                <a:latin typeface="Times New Roman" pitchFamily="18" charset="0"/>
                <a:cs typeface="Times New Roman" pitchFamily="18" charset="0"/>
              </a:rPr>
              <a:t>_______________________________________________</a:t>
            </a:r>
          </a:p>
          <a:p>
            <a:pPr algn="ctr"/>
            <a:r>
              <a:rPr lang="ru-RU" i="1" dirty="0" smtClean="0">
                <a:latin typeface="Times New Roman" pitchFamily="18" charset="0"/>
                <a:cs typeface="Times New Roman" pitchFamily="18" charset="0"/>
              </a:rPr>
              <a:t>(наименование образовательной организации)</a:t>
            </a:r>
            <a:endParaRPr lang="ru-RU" dirty="0" smtClean="0">
              <a:latin typeface="Times New Roman" pitchFamily="18" charset="0"/>
              <a:cs typeface="Times New Roman" pitchFamily="18" charset="0"/>
            </a:endParaRPr>
          </a:p>
          <a:p>
            <a:pPr algn="ctr"/>
            <a:r>
              <a:rPr lang="ru-RU" dirty="0" smtClean="0">
                <a:latin typeface="Times New Roman" pitchFamily="18" charset="0"/>
                <a:cs typeface="Times New Roman" pitchFamily="18" charset="0"/>
              </a:rPr>
              <a:t> от «___»_________ ________ года</a:t>
            </a:r>
          </a:p>
          <a:p>
            <a:r>
              <a:rPr lang="ru-RU" dirty="0" smtClean="0">
                <a:latin typeface="Times New Roman" pitchFamily="18" charset="0"/>
                <a:cs typeface="Times New Roman" pitchFamily="18" charset="0"/>
              </a:rPr>
              <a:t>Аттестационная комиссия в составе:</a:t>
            </a:r>
          </a:p>
          <a:p>
            <a:r>
              <a:rPr lang="ru-RU" dirty="0" smtClean="0">
                <a:latin typeface="Times New Roman" pitchFamily="18" charset="0"/>
                <a:cs typeface="Times New Roman" pitchFamily="18" charset="0"/>
              </a:rPr>
              <a:t> </a:t>
            </a:r>
            <a:r>
              <a:rPr lang="x-none" smtClean="0">
                <a:latin typeface="Times New Roman" pitchFamily="18" charset="0"/>
                <a:cs typeface="Times New Roman" pitchFamily="18" charset="0"/>
              </a:rPr>
              <a:t>Председатель комиссии ___________________________________________________________</a:t>
            </a:r>
            <a:endParaRPr lang="ru-RU" dirty="0" smtClean="0">
              <a:latin typeface="Times New Roman" pitchFamily="18" charset="0"/>
              <a:cs typeface="Times New Roman" pitchFamily="18" charset="0"/>
            </a:endParaRPr>
          </a:p>
          <a:p>
            <a:r>
              <a:rPr lang="x-none" i="1"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r>
              <a:rPr lang="x-none" smtClean="0">
                <a:latin typeface="Times New Roman" pitchFamily="18" charset="0"/>
                <a:cs typeface="Times New Roman" pitchFamily="18" charset="0"/>
              </a:rPr>
              <a:t>Заместитель председателя комиссии ________________________________________________</a:t>
            </a:r>
            <a:endParaRPr lang="ru-RU" dirty="0" smtClean="0">
              <a:latin typeface="Times New Roman" pitchFamily="18" charset="0"/>
              <a:cs typeface="Times New Roman" pitchFamily="18" charset="0"/>
            </a:endParaRPr>
          </a:p>
          <a:p>
            <a:r>
              <a:rPr lang="x-none" smtClean="0">
                <a:latin typeface="Times New Roman" pitchFamily="18" charset="0"/>
                <a:cs typeface="Times New Roman" pitchFamily="18" charset="0"/>
              </a:rPr>
              <a:t>(</a:t>
            </a:r>
            <a:r>
              <a:rPr lang="x-none" i="1"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r>
              <a:rPr lang="x-none" smtClean="0">
                <a:latin typeface="Times New Roman" pitchFamily="18" charset="0"/>
                <a:cs typeface="Times New Roman" pitchFamily="18" charset="0"/>
              </a:rPr>
              <a:t>Секретарь комиссии ______________________________________________________________</a:t>
            </a:r>
            <a:endParaRPr lang="ru-RU" dirty="0" smtClean="0">
              <a:latin typeface="Times New Roman" pitchFamily="18" charset="0"/>
              <a:cs typeface="Times New Roman" pitchFamily="18" charset="0"/>
            </a:endParaRPr>
          </a:p>
          <a:p>
            <a:r>
              <a:rPr lang="x-none" i="1"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r>
              <a:rPr lang="x-none" smtClean="0">
                <a:latin typeface="Times New Roman" pitchFamily="18" charset="0"/>
                <a:cs typeface="Times New Roman" pitchFamily="18" charset="0"/>
              </a:rPr>
              <a:t>Член комиссии___________________________________________________________________</a:t>
            </a:r>
            <a:endParaRPr lang="ru-RU" dirty="0" smtClean="0">
              <a:latin typeface="Times New Roman" pitchFamily="18" charset="0"/>
              <a:cs typeface="Times New Roman" pitchFamily="18" charset="0"/>
            </a:endParaRPr>
          </a:p>
          <a:p>
            <a:r>
              <a:rPr lang="x-none" i="1"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r>
              <a:rPr lang="x-none" smtClean="0">
                <a:latin typeface="Times New Roman" pitchFamily="18" charset="0"/>
                <a:cs typeface="Times New Roman" pitchFamily="18" charset="0"/>
              </a:rPr>
              <a:t>Член комиссии___________________________________________________________________</a:t>
            </a:r>
            <a:endParaRPr lang="ru-RU" dirty="0" smtClean="0">
              <a:latin typeface="Times New Roman" pitchFamily="18" charset="0"/>
              <a:cs typeface="Times New Roman" pitchFamily="18" charset="0"/>
            </a:endParaRPr>
          </a:p>
          <a:p>
            <a:r>
              <a:rPr lang="x-none" i="1"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r>
              <a:rPr lang="x-none" smtClean="0">
                <a:latin typeface="Times New Roman" pitchFamily="18" charset="0"/>
                <a:cs typeface="Times New Roman" pitchFamily="18" charset="0"/>
              </a:rPr>
              <a:t>Член комиссии (представитель выборного органа первичной профсоюзной организации) ________________________________________________________________________________</a:t>
            </a:r>
            <a:endParaRPr lang="ru-RU" dirty="0" smtClean="0">
              <a:latin typeface="Times New Roman" pitchFamily="18" charset="0"/>
              <a:cs typeface="Times New Roman" pitchFamily="18" charset="0"/>
            </a:endParaRPr>
          </a:p>
          <a:p>
            <a:r>
              <a:rPr lang="x-none" i="1"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в ходе заседания ________________________ провела аттестацию в целях установления </a:t>
            </a:r>
          </a:p>
          <a:p>
            <a:r>
              <a:rPr lang="ru-RU" i="1" dirty="0" smtClean="0">
                <a:latin typeface="Times New Roman" pitchFamily="18" charset="0"/>
                <a:cs typeface="Times New Roman" pitchFamily="18" charset="0"/>
              </a:rPr>
              <a:t>(дата заседания)</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соответствия занимаемой должности _______________________________________________.</a:t>
            </a:r>
          </a:p>
          <a:p>
            <a:r>
              <a:rPr lang="ru-RU" i="1" dirty="0" smtClean="0">
                <a:latin typeface="Times New Roman" pitchFamily="18" charset="0"/>
                <a:cs typeface="Times New Roman" pitchFamily="18" charset="0"/>
              </a:rPr>
              <a:t>(Ф. И. О. педагогического работника)</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Рассмотрев представленные материалы, аттестационная комиссия решила, что _______________________________________________________________________________</a:t>
            </a:r>
          </a:p>
          <a:p>
            <a:r>
              <a:rPr lang="ru-RU" i="1" dirty="0" smtClean="0">
                <a:latin typeface="Times New Roman" pitchFamily="18" charset="0"/>
                <a:cs typeface="Times New Roman" pitchFamily="18" charset="0"/>
              </a:rPr>
              <a:t>(Ф. И. О.)</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_______________________________________________________________________________ занимаемой должности  </a:t>
            </a:r>
            <a:r>
              <a:rPr lang="ru-RU" i="1" dirty="0" smtClean="0">
                <a:latin typeface="Times New Roman" pitchFamily="18" charset="0"/>
                <a:cs typeface="Times New Roman" pitchFamily="18" charset="0"/>
              </a:rPr>
              <a:t>(соответствует/не соответствует)</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_______________________________________________________________________________.</a:t>
            </a:r>
          </a:p>
          <a:p>
            <a:r>
              <a:rPr lang="ru-RU" i="1" dirty="0" smtClean="0">
                <a:latin typeface="Times New Roman" pitchFamily="18" charset="0"/>
                <a:cs typeface="Times New Roman" pitchFamily="18" charset="0"/>
              </a:rPr>
              <a:t>(педагогическая должность)</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Результаты голосования:</a:t>
            </a:r>
          </a:p>
          <a:p>
            <a:r>
              <a:rPr lang="ru-RU" dirty="0" smtClean="0">
                <a:latin typeface="Times New Roman" pitchFamily="18" charset="0"/>
                <a:cs typeface="Times New Roman" pitchFamily="18" charset="0"/>
              </a:rPr>
              <a:t>«ЗА»	_____ человек</a:t>
            </a:r>
          </a:p>
          <a:p>
            <a:r>
              <a:rPr lang="ru-RU" dirty="0" smtClean="0">
                <a:latin typeface="Times New Roman" pitchFamily="18" charset="0"/>
                <a:cs typeface="Times New Roman" pitchFamily="18" charset="0"/>
              </a:rPr>
              <a:t>«ПРОТИВ»	_____ человек</a:t>
            </a:r>
          </a:p>
          <a:p>
            <a:r>
              <a:rPr lang="ru-RU" dirty="0" smtClean="0">
                <a:latin typeface="Times New Roman" pitchFamily="18" charset="0"/>
                <a:cs typeface="Times New Roman" pitchFamily="18" charset="0"/>
              </a:rPr>
              <a:t>«ВОЗДЕРЖАЛОСЬ»	_____ человек</a:t>
            </a:r>
          </a:p>
          <a:p>
            <a:r>
              <a:rPr lang="ru-RU" dirty="0" smtClean="0">
                <a:latin typeface="Times New Roman" pitchFamily="18" charset="0"/>
                <a:cs typeface="Times New Roman" pitchFamily="18" charset="0"/>
              </a:rPr>
              <a:t> Председатель комиссии              __________________________     ________________________</a:t>
            </a:r>
          </a:p>
          <a:p>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(подпись)			     (Ф. И. О.)</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Секретарь комиссии		        __________________________    ________________________						</a:t>
            </a:r>
            <a:r>
              <a:rPr lang="ru-RU" i="1" dirty="0" smtClean="0">
                <a:latin typeface="Times New Roman" pitchFamily="18" charset="0"/>
                <a:cs typeface="Times New Roman" pitchFamily="18" charset="0"/>
              </a:rPr>
              <a:t>(подпись)				      (Ф. И. О.)</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С выпиской из протокола ознакомлен:</a:t>
            </a:r>
          </a:p>
          <a:p>
            <a:pPr hangingPunct="0"/>
            <a:r>
              <a:rPr lang="ru-RU" dirty="0" smtClean="0">
                <a:latin typeface="Times New Roman" pitchFamily="18" charset="0"/>
                <a:cs typeface="Times New Roman" pitchFamily="18" charset="0"/>
              </a:rPr>
              <a:t> </a:t>
            </a:r>
          </a:p>
          <a:p>
            <a:pPr hangingPunct="0"/>
            <a:r>
              <a:rPr lang="ru-RU" dirty="0" smtClean="0">
                <a:latin typeface="Times New Roman" pitchFamily="18" charset="0"/>
                <a:cs typeface="Times New Roman" pitchFamily="18" charset="0"/>
              </a:rPr>
              <a:t> </a:t>
            </a:r>
          </a:p>
          <a:p>
            <a:pPr hangingPunct="0"/>
            <a:r>
              <a:rPr lang="ru-RU" dirty="0" smtClean="0">
                <a:latin typeface="Times New Roman" pitchFamily="18" charset="0"/>
                <a:cs typeface="Times New Roman" pitchFamily="18" charset="0"/>
              </a:rPr>
              <a:t> </a:t>
            </a:r>
          </a:p>
          <a:p>
            <a:pPr hangingPunct="0"/>
            <a:r>
              <a:rPr lang="ru-RU" i="1" dirty="0" smtClean="0">
                <a:latin typeface="Times New Roman" pitchFamily="18" charset="0"/>
                <a:cs typeface="Times New Roman" pitchFamily="18" charset="0"/>
              </a:rPr>
              <a:t>(подпись)</a:t>
            </a:r>
            <a:endParaRPr lang="ru-RU" dirty="0" smtClean="0">
              <a:latin typeface="Times New Roman" pitchFamily="18" charset="0"/>
              <a:cs typeface="Times New Roman" pitchFamily="18" charset="0"/>
            </a:endParaRPr>
          </a:p>
          <a:p>
            <a:pPr hangingPunct="0"/>
            <a:r>
              <a:rPr lang="ru-RU" i="1"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hangingPunct="0"/>
            <a:r>
              <a:rPr lang="ru-RU" i="1" dirty="0" smtClean="0">
                <a:latin typeface="Times New Roman" pitchFamily="18" charset="0"/>
                <a:cs typeface="Times New Roman" pitchFamily="18" charset="0"/>
              </a:rPr>
              <a:t>(должность, Ф. И. О.)</a:t>
            </a:r>
            <a:endParaRPr lang="ru-RU" dirty="0" smtClean="0">
              <a:latin typeface="Times New Roman" pitchFamily="18" charset="0"/>
              <a:cs typeface="Times New Roman" pitchFamily="18" charset="0"/>
            </a:endParaRPr>
          </a:p>
          <a:p>
            <a:pPr hangingPunct="0"/>
            <a:r>
              <a:rPr lang="ru-RU" dirty="0" smtClean="0">
                <a:latin typeface="Times New Roman" pitchFamily="18" charset="0"/>
                <a:cs typeface="Times New Roman" pitchFamily="18" charset="0"/>
              </a:rPr>
              <a:t> </a:t>
            </a:r>
          </a:p>
          <a:p>
            <a:pPr hangingPunct="0"/>
            <a:r>
              <a:rPr lang="ru-RU" dirty="0" smtClean="0">
                <a:latin typeface="Times New Roman" pitchFamily="18" charset="0"/>
                <a:cs typeface="Times New Roman" pitchFamily="18" charset="0"/>
              </a:rPr>
              <a:t> </a:t>
            </a:r>
          </a:p>
          <a:p>
            <a:pPr hangingPunct="0"/>
            <a:r>
              <a:rPr lang="ru-RU" dirty="0" smtClean="0">
                <a:latin typeface="Times New Roman" pitchFamily="18" charset="0"/>
                <a:cs typeface="Times New Roman" pitchFamily="18" charset="0"/>
              </a:rPr>
              <a:t> </a:t>
            </a:r>
          </a:p>
          <a:p>
            <a:pPr hangingPunct="0"/>
            <a:r>
              <a:rPr lang="ru-RU" i="1" dirty="0" smtClean="0">
                <a:latin typeface="Times New Roman" pitchFamily="18" charset="0"/>
                <a:cs typeface="Times New Roman" pitchFamily="18" charset="0"/>
              </a:rPr>
              <a:t>(дата)</a:t>
            </a:r>
            <a:endParaRPr lang="ru-RU" dirty="0" smtClean="0">
              <a:latin typeface="Times New Roman" pitchFamily="18" charset="0"/>
              <a:cs typeface="Times New Roman" pitchFamily="18" charset="0"/>
            </a:endParaRPr>
          </a:p>
          <a:p>
            <a:pPr hangingPunct="0"/>
            <a:r>
              <a:rPr lang="ru-RU" sz="4200" dirty="0" smtClean="0">
                <a:latin typeface="Times New Roman" pitchFamily="18" charset="0"/>
                <a:cs typeface="Times New Roman" pitchFamily="18" charset="0"/>
              </a:rPr>
              <a:t> </a:t>
            </a:r>
          </a:p>
          <a:p>
            <a:pPr hangingPunct="0"/>
            <a:r>
              <a:rPr lang="ru-RU" sz="4200" dirty="0" smtClean="0">
                <a:latin typeface="Times New Roman" pitchFamily="18" charset="0"/>
                <a:cs typeface="Times New Roman" pitchFamily="18" charset="0"/>
              </a:rPr>
              <a:t> </a:t>
            </a:r>
          </a:p>
          <a:p>
            <a:r>
              <a:rPr lang="ru-RU" sz="4200" dirty="0" smtClean="0">
                <a:latin typeface="Times New Roman" pitchFamily="18" charset="0"/>
                <a:cs typeface="Times New Roman" pitchFamily="18" charset="0"/>
              </a:rPr>
              <a:t> </a:t>
            </a:r>
          </a:p>
          <a:p>
            <a:endParaRPr lang="ru-RU"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1628800"/>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Аттестация педагогических      работников в целях установления              квалификационной категории</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9144000" cy="5229200"/>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marL="0" indent="0">
              <a:buNone/>
            </a:pP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Аттестация </a:t>
            </a:r>
            <a:r>
              <a:rPr lang="ru-RU" dirty="0">
                <a:latin typeface="Times New Roman" pitchFamily="18" charset="0"/>
                <a:cs typeface="Times New Roman" pitchFamily="18" charset="0"/>
              </a:rPr>
              <a:t>педагогических работников для установления квалификационной категории (первой или высшей) проводится на основании заявления по их желанию. </a:t>
            </a:r>
            <a:endParaRPr lang="ru-RU" dirty="0" smtClean="0">
              <a:latin typeface="Times New Roman" pitchFamily="18" charset="0"/>
              <a:cs typeface="Times New Roman" pitchFamily="18" charset="0"/>
            </a:endParaRPr>
          </a:p>
          <a:p>
            <a:r>
              <a:rPr lang="ru-RU" dirty="0">
                <a:latin typeface="Times New Roman" pitchFamily="18" charset="0"/>
                <a:cs typeface="Times New Roman" pitchFamily="18" charset="0"/>
              </a:rPr>
              <a:t>Заявления педагогических работников о проведении аттестации рассматриваются аттестационными комиссиями в срок не более 30 календарных дней со дня их получения, в течение которого:</a:t>
            </a:r>
          </a:p>
          <a:p>
            <a:pPr marL="0" indent="0">
              <a:buNone/>
            </a:pPr>
            <a:r>
              <a:rPr lang="ru-RU" dirty="0">
                <a:latin typeface="Times New Roman" pitchFamily="18" charset="0"/>
                <a:cs typeface="Times New Roman" pitchFamily="18" charset="0"/>
              </a:rPr>
              <a:t>а) определяется конкретный срок проведения аттестации для каждого педагогического работника индивидуально с учетом срока действия ранее установленной квалификационной категории;</a:t>
            </a:r>
          </a:p>
          <a:p>
            <a:pPr marL="0" indent="0">
              <a:buNone/>
            </a:pPr>
            <a:r>
              <a:rPr lang="ru-RU" dirty="0">
                <a:latin typeface="Times New Roman" pitchFamily="18" charset="0"/>
                <a:cs typeface="Times New Roman" pitchFamily="18" charset="0"/>
              </a:rPr>
              <a:t>б) осуществляется письменное уведомление педагогических работников о сроке и месте проведения их аттестации.</a:t>
            </a:r>
          </a:p>
          <a:p>
            <a:r>
              <a:rPr lang="ru-RU" dirty="0">
                <a:latin typeface="Times New Roman" pitchFamily="18" charset="0"/>
                <a:cs typeface="Times New Roman" pitchFamily="18" charset="0"/>
              </a:rPr>
              <a:t>Продолжительность аттестации для каждого педагогического работника от начала ее проведения и до принятия решения аттестационной комиссией составляет не более 60 календарных дней.</a:t>
            </a:r>
          </a:p>
          <a:p>
            <a:pPr marL="0" indent="0" algn="ctr">
              <a:buNone/>
            </a:pPr>
            <a:endParaRPr lang="ru-RU" dirty="0" smtClean="0">
              <a:latin typeface="Times New Roman" pitchFamily="18" charset="0"/>
              <a:cs typeface="Times New Roman" pitchFamily="18" charset="0"/>
            </a:endParaRPr>
          </a:p>
        </p:txBody>
      </p:sp>
      <p:pic>
        <p:nvPicPr>
          <p:cNvPr id="4" name="object 7"/>
          <p:cNvPicPr/>
          <p:nvPr/>
        </p:nvPicPr>
        <p:blipFill>
          <a:blip r:embed="rId2" cstate="print"/>
          <a:stretch>
            <a:fillRect/>
          </a:stretch>
        </p:blipFill>
        <p:spPr>
          <a:xfrm>
            <a:off x="107504" y="125292"/>
            <a:ext cx="2286000" cy="1167054"/>
          </a:xfrm>
          <a:prstGeom prst="rect">
            <a:avLst/>
          </a:prstGeom>
        </p:spPr>
      </p:pic>
    </p:spTree>
    <p:extLst>
      <p:ext uri="{BB962C8B-B14F-4D97-AF65-F5344CB8AC3E}">
        <p14:creationId xmlns:p14="http://schemas.microsoft.com/office/powerpoint/2010/main" xmlns="" val="3820895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1628800"/>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Аттестация педагогических      работников в целях установления              квалификационной категории</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9144000" cy="5229200"/>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marL="0" indent="0" algn="ctr">
              <a:buNone/>
            </a:pPr>
            <a:r>
              <a:rPr lang="ru-RU" dirty="0">
                <a:solidFill>
                  <a:srgbClr val="FF0000"/>
                </a:solidFill>
                <a:latin typeface="Times New Roman" pitchFamily="18" charset="0"/>
                <a:cs typeface="Times New Roman" pitchFamily="18" charset="0"/>
              </a:rPr>
              <a:t>Аттестация на первую квалификационную категорию проводится в два этапа.</a:t>
            </a:r>
          </a:p>
          <a:p>
            <a:r>
              <a:rPr lang="ru-RU" dirty="0">
                <a:latin typeface="Times New Roman" pitchFamily="18" charset="0"/>
                <a:cs typeface="Times New Roman" pitchFamily="18" charset="0"/>
              </a:rPr>
              <a:t>Первый этап - оценка материалов, отражающих результативность работы в </a:t>
            </a:r>
            <a:r>
              <a:rPr lang="ru-RU" dirty="0" err="1">
                <a:latin typeface="Times New Roman" pitchFamily="18" charset="0"/>
                <a:cs typeface="Times New Roman" pitchFamily="18" charset="0"/>
              </a:rPr>
              <a:t>межаттестационный</a:t>
            </a:r>
            <a:r>
              <a:rPr lang="ru-RU" dirty="0">
                <a:latin typeface="Times New Roman" pitchFamily="18" charset="0"/>
                <a:cs typeface="Times New Roman" pitchFamily="18" charset="0"/>
              </a:rPr>
              <a:t> период, стабильных положительных результатов освоения обучающимися образовательных программ по итогам мониторинга системы образования, проводимого в порядке, установленном Правительством Российской Федерации. Пороговое значение - 30 баллов. Если работник не прошел первый этап аттестации – не достиг порогового значения (набрал менее 30 баллов), то он не допускается к следующему этапу аттестации.</a:t>
            </a:r>
          </a:p>
          <a:p>
            <a:r>
              <a:rPr lang="ru-RU" dirty="0">
                <a:latin typeface="Times New Roman" pitchFamily="18" charset="0"/>
                <a:cs typeface="Times New Roman" pitchFamily="18" charset="0"/>
              </a:rPr>
              <a:t>Второй этап - подготовка и очная защита открытого урока (учителями-предметниками и прочие предметники), внеклассного мероприятия, непосредственной образовательной деятельности. По должности «Воспитатель» аттестуемый педагог предоставляет экспертам план по самообразованию, технологическую карту занятия по теме самообразования, самоанализ занятия, по должности «Старший воспитатель» аттестуемый педагог предоставляет экспертам творческий отчет по теме самообразования. Второй этап аттестации проводится на базе ГАОУ ДПО «Тувинский институт развития образования и повышения квалификации» согласно утвержденному графику перед предметной экспертной группой (не менее 2 экспертов). Максимальный балл -50, пороговое значение-25 баллов. </a:t>
            </a:r>
          </a:p>
          <a:p>
            <a:r>
              <a:rPr lang="ru-RU" dirty="0">
                <a:latin typeface="Times New Roman" pitchFamily="18" charset="0"/>
                <a:cs typeface="Times New Roman" pitchFamily="18" charset="0"/>
              </a:rPr>
              <a:t>Первая квалификационная категория устанавливается в случае, если аттестуемый педагог набрал не менее 30 баллов по первому этапу и не менее 25 баллов по второму этапу аттестации.</a:t>
            </a:r>
          </a:p>
        </p:txBody>
      </p:sp>
      <p:pic>
        <p:nvPicPr>
          <p:cNvPr id="4" name="object 7"/>
          <p:cNvPicPr/>
          <p:nvPr/>
        </p:nvPicPr>
        <p:blipFill>
          <a:blip r:embed="rId2" cstate="print"/>
          <a:stretch>
            <a:fillRect/>
          </a:stretch>
        </p:blipFill>
        <p:spPr>
          <a:xfrm>
            <a:off x="107504" y="125292"/>
            <a:ext cx="2286000" cy="1167054"/>
          </a:xfrm>
          <a:prstGeom prst="rect">
            <a:avLst/>
          </a:prstGeom>
        </p:spPr>
      </p:pic>
    </p:spTree>
    <p:extLst>
      <p:ext uri="{BB962C8B-B14F-4D97-AF65-F5344CB8AC3E}">
        <p14:creationId xmlns:p14="http://schemas.microsoft.com/office/powerpoint/2010/main" xmlns="" val="2595657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1628800"/>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Аттестация педагогических      работников в целях установления              квалификационной категории</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9144000" cy="5229200"/>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marL="0" indent="0" algn="ctr">
              <a:buNone/>
            </a:pPr>
            <a:r>
              <a:rPr lang="ru-RU" dirty="0">
                <a:solidFill>
                  <a:srgbClr val="FF0000"/>
                </a:solidFill>
                <a:latin typeface="Times New Roman" pitchFamily="18" charset="0"/>
                <a:cs typeface="Times New Roman" pitchFamily="18" charset="0"/>
              </a:rPr>
              <a:t>Аттестация на </a:t>
            </a:r>
            <a:r>
              <a:rPr lang="ru-RU" dirty="0" smtClean="0">
                <a:solidFill>
                  <a:srgbClr val="FF0000"/>
                </a:solidFill>
                <a:latin typeface="Times New Roman" pitchFamily="18" charset="0"/>
                <a:cs typeface="Times New Roman" pitchFamily="18" charset="0"/>
              </a:rPr>
              <a:t>высшую </a:t>
            </a:r>
            <a:r>
              <a:rPr lang="ru-RU" dirty="0">
                <a:solidFill>
                  <a:srgbClr val="FF0000"/>
                </a:solidFill>
                <a:latin typeface="Times New Roman" pitchFamily="18" charset="0"/>
                <a:cs typeface="Times New Roman" pitchFamily="18" charset="0"/>
              </a:rPr>
              <a:t>квалификационную категорию проводится в два этапа.</a:t>
            </a:r>
          </a:p>
          <a:p>
            <a:r>
              <a:rPr lang="ru-RU" dirty="0" smtClean="0">
                <a:latin typeface="Times New Roman" pitchFamily="18" charset="0"/>
                <a:cs typeface="Times New Roman" pitchFamily="18" charset="0"/>
              </a:rPr>
              <a:t>Первый </a:t>
            </a:r>
            <a:r>
              <a:rPr lang="ru-RU" dirty="0">
                <a:latin typeface="Times New Roman" pitchFamily="18" charset="0"/>
                <a:cs typeface="Times New Roman" pitchFamily="18" charset="0"/>
              </a:rPr>
              <a:t>этап - оценка материалов, отражающих результативность работы в </a:t>
            </a:r>
            <a:r>
              <a:rPr lang="ru-RU" dirty="0" err="1">
                <a:latin typeface="Times New Roman" pitchFamily="18" charset="0"/>
                <a:cs typeface="Times New Roman" pitchFamily="18" charset="0"/>
              </a:rPr>
              <a:t>межаттестационный</a:t>
            </a:r>
            <a:r>
              <a:rPr lang="ru-RU" dirty="0">
                <a:latin typeface="Times New Roman" pitchFamily="18" charset="0"/>
                <a:cs typeface="Times New Roman" pitchFamily="18" charset="0"/>
              </a:rPr>
              <a:t> период, стабильных положительных результатов освоения обучающимися образовательных программ по итогам мониторинга системы образования, проводимого в порядке, установленном Правительством Российской Федерации. Пороговое значение - 35 баллов. Если работник не прошел первый этап аттестации – не достиг порогового значения (набрал менее 35 баллов), то он не допускается к следующему этапу аттестации.</a:t>
            </a:r>
          </a:p>
          <a:p>
            <a:r>
              <a:rPr lang="ru-RU" dirty="0">
                <a:latin typeface="Times New Roman" pitchFamily="18" charset="0"/>
                <a:cs typeface="Times New Roman" pitchFamily="18" charset="0"/>
              </a:rPr>
              <a:t>Второй этап - подготовка и очная защита открытого урока, мастер-класса (учителями-предметниками, прочие предметники), творческого отчета, непосредственной образовательной деятельности (прочие предметники). По должности «Воспитатель» аттестуемый педагог предоставляет экспертам план по самообразованию, технологическую карту занятия по теме самообразования, самоанализ занятия, по должности «Старший воспитатель» аттестуемый педагог предоставляет экспертам творческий отчет по теме самообразования. Второй этап аттестации проводится на базе ГАОУ ДПО «Тувинский институт развития образования и повышения квалификации» согласно утвержденному графику перед предметной экспертной группой (не менее 2 экспертов). Максимальный балл - 65, пороговое значение - 35 баллов.</a:t>
            </a:r>
          </a:p>
          <a:p>
            <a:r>
              <a:rPr lang="ru-RU" dirty="0">
                <a:latin typeface="Times New Roman" pitchFamily="18" charset="0"/>
                <a:cs typeface="Times New Roman" pitchFamily="18" charset="0"/>
              </a:rPr>
              <a:t>Высшая квалификационная категория устанавливается в случае, если аттестуемый педагог набрал не менее 35 баллов по первому этапу и не менее 35 баллов по второму этапу аттестации.</a:t>
            </a:r>
            <a:r>
              <a:rPr lang="ru-RU" dirty="0"/>
              <a:t> </a:t>
            </a:r>
            <a:r>
              <a:rPr lang="ru-RU" dirty="0">
                <a:latin typeface="Times New Roman" pitchFamily="18" charset="0"/>
                <a:cs typeface="Times New Roman" pitchFamily="18" charset="0"/>
              </a:rPr>
              <a:t>При аттестации на высшую квалификационную категорию педагогу необходимо иметь наличие публикаций в региональных, местных печатных изданиях.</a:t>
            </a:r>
          </a:p>
          <a:p>
            <a:pPr marL="0" indent="0" algn="ctr">
              <a:buNone/>
            </a:pPr>
            <a:endParaRPr lang="ru-RU" dirty="0">
              <a:latin typeface="Times New Roman" pitchFamily="18" charset="0"/>
              <a:cs typeface="Times New Roman" pitchFamily="18" charset="0"/>
            </a:endParaRPr>
          </a:p>
        </p:txBody>
      </p:sp>
      <p:pic>
        <p:nvPicPr>
          <p:cNvPr id="4" name="object 7"/>
          <p:cNvPicPr/>
          <p:nvPr/>
        </p:nvPicPr>
        <p:blipFill>
          <a:blip r:embed="rId2" cstate="print"/>
          <a:stretch>
            <a:fillRect/>
          </a:stretch>
        </p:blipFill>
        <p:spPr>
          <a:xfrm>
            <a:off x="107504" y="125292"/>
            <a:ext cx="2286000" cy="1167054"/>
          </a:xfrm>
          <a:prstGeom prst="rect">
            <a:avLst/>
          </a:prstGeom>
        </p:spPr>
      </p:pic>
    </p:spTree>
    <p:extLst>
      <p:ext uri="{BB962C8B-B14F-4D97-AF65-F5344CB8AC3E}">
        <p14:creationId xmlns:p14="http://schemas.microsoft.com/office/powerpoint/2010/main" xmlns="" val="4103969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1628800"/>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Аттестация в целях установления              квалификационной категории</a:t>
            </a:r>
            <a:r>
              <a:rPr lang="ru-RU" sz="3600" dirty="0">
                <a:latin typeface="Times New Roman" pitchFamily="18" charset="0"/>
                <a:cs typeface="Times New Roman" pitchFamily="18" charset="0"/>
              </a:rPr>
              <a:t>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педагог-методист </a:t>
            </a:r>
            <a:r>
              <a:rPr lang="ru-RU" sz="3600" b="1" dirty="0">
                <a:latin typeface="Times New Roman" pitchFamily="18" charset="0"/>
                <a:cs typeface="Times New Roman" pitchFamily="18" charset="0"/>
              </a:rPr>
              <a:t>и </a:t>
            </a:r>
            <a:r>
              <a:rPr lang="ru-RU" sz="3600" b="1" dirty="0" smtClean="0">
                <a:latin typeface="Times New Roman" pitchFamily="18" charset="0"/>
                <a:cs typeface="Times New Roman" pitchFamily="18" charset="0"/>
              </a:rPr>
              <a:t>педагог-наставник </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9144000" cy="5229200"/>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0" indent="0" algn="just">
              <a:buNone/>
            </a:pPr>
            <a:r>
              <a:rPr lang="ru-RU" sz="2800" dirty="0" smtClean="0">
                <a:latin typeface="Times New Roman" panose="02020603050405020304" pitchFamily="18" charset="0"/>
                <a:cs typeface="Times New Roman" panose="02020603050405020304" pitchFamily="18" charset="0"/>
              </a:rPr>
              <a:t>Аттестация </a:t>
            </a:r>
            <a:r>
              <a:rPr lang="ru-RU" sz="2800" dirty="0">
                <a:latin typeface="Times New Roman" panose="02020603050405020304" pitchFamily="18" charset="0"/>
                <a:cs typeface="Times New Roman" panose="02020603050405020304" pitchFamily="18" charset="0"/>
              </a:rPr>
              <a:t>в целях установления квалификационной категории «педагог-методист» или «педагог-наставник» проводится по </a:t>
            </a:r>
            <a:r>
              <a:rPr lang="ru-RU" sz="2800" dirty="0" smtClean="0">
                <a:latin typeface="Times New Roman" panose="02020603050405020304" pitchFamily="18" charset="0"/>
                <a:cs typeface="Times New Roman" panose="02020603050405020304" pitchFamily="18" charset="0"/>
              </a:rPr>
              <a:t>желанию. </a:t>
            </a:r>
          </a:p>
          <a:p>
            <a:pPr marL="0" indent="0" algn="just">
              <a:buNone/>
            </a:pPr>
            <a:r>
              <a:rPr lang="ru-RU" sz="2800" dirty="0" smtClean="0">
                <a:latin typeface="Times New Roman" panose="02020603050405020304" pitchFamily="18" charset="0"/>
                <a:cs typeface="Times New Roman" panose="02020603050405020304" pitchFamily="18" charset="0"/>
              </a:rPr>
              <a:t>К </a:t>
            </a:r>
            <a:r>
              <a:rPr lang="ru-RU" sz="2800" dirty="0">
                <a:latin typeface="Times New Roman" panose="02020603050405020304" pitchFamily="18" charset="0"/>
                <a:cs typeface="Times New Roman" panose="02020603050405020304" pitchFamily="18" charset="0"/>
              </a:rPr>
              <a:t>аттестации допускаются педагогические работники, имеющие высшую квалификационную категорию.</a:t>
            </a:r>
          </a:p>
          <a:p>
            <a:pPr marL="0" indent="0" algn="just">
              <a:buNone/>
            </a:pPr>
            <a:r>
              <a:rPr lang="ru-RU" sz="2800" dirty="0">
                <a:latin typeface="Times New Roman" panose="02020603050405020304" pitchFamily="18" charset="0"/>
                <a:cs typeface="Times New Roman" panose="02020603050405020304" pitchFamily="18" charset="0"/>
              </a:rPr>
              <a:t>Аттестация </a:t>
            </a:r>
            <a:r>
              <a:rPr lang="ru-RU" sz="2800" dirty="0" smtClean="0">
                <a:latin typeface="Times New Roman" panose="02020603050405020304" pitchFamily="18" charset="0"/>
                <a:cs typeface="Times New Roman" panose="02020603050405020304" pitchFamily="18" charset="0"/>
              </a:rPr>
              <a:t>проводится </a:t>
            </a:r>
            <a:r>
              <a:rPr lang="ru-RU" sz="2800" dirty="0">
                <a:latin typeface="Times New Roman" panose="02020603050405020304" pitchFamily="18" charset="0"/>
                <a:cs typeface="Times New Roman" panose="02020603050405020304" pitchFamily="18" charset="0"/>
              </a:rPr>
              <a:t>на основании заявления и прилагается ходатайство работодателя</a:t>
            </a:r>
            <a:r>
              <a:rPr lang="ru-RU" sz="2800" dirty="0" smtClean="0">
                <a:latin typeface="Times New Roman" panose="02020603050405020304" pitchFamily="18" charset="0"/>
                <a:cs typeface="Times New Roman" panose="02020603050405020304" pitchFamily="18" charset="0"/>
              </a:rPr>
              <a:t>.</a:t>
            </a:r>
          </a:p>
          <a:p>
            <a:pPr marL="0" indent="0" algn="just">
              <a:buNone/>
            </a:pP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Ходатайство работодателя формируется на основании решения педагогического </a:t>
            </a:r>
            <a:r>
              <a:rPr lang="ru-RU" sz="2800" dirty="0" smtClean="0">
                <a:latin typeface="Times New Roman" panose="02020603050405020304" pitchFamily="18" charset="0"/>
                <a:cs typeface="Times New Roman" panose="02020603050405020304" pitchFamily="18" charset="0"/>
              </a:rPr>
              <a:t>совета и </a:t>
            </a:r>
            <a:r>
              <a:rPr lang="ru-RU" sz="2800" dirty="0">
                <a:latin typeface="Times New Roman" panose="02020603050405020304" pitchFamily="18" charset="0"/>
                <a:cs typeface="Times New Roman" panose="02020603050405020304" pitchFamily="18" charset="0"/>
              </a:rPr>
              <a:t>согласовано с первичной профсоюзной организацией.</a:t>
            </a:r>
          </a:p>
          <a:p>
            <a:pPr marL="0" indent="0" algn="just">
              <a:buNone/>
            </a:pPr>
            <a:r>
              <a:rPr lang="ru-RU" sz="2800" dirty="0">
                <a:latin typeface="Times New Roman" panose="02020603050405020304" pitchFamily="18" charset="0"/>
                <a:cs typeface="Times New Roman" panose="02020603050405020304" pitchFamily="18" charset="0"/>
              </a:rPr>
              <a:t>Заявления педагогических работников о проведении аттестации рассматриваются аттестационными комиссиями в срок не более 30 календарных дней со дня их получения. </a:t>
            </a:r>
          </a:p>
          <a:p>
            <a:pPr marL="0" indent="0" algn="ctr">
              <a:buNone/>
            </a:pPr>
            <a:endParaRPr lang="ru-RU" dirty="0" smtClean="0">
              <a:latin typeface="Times New Roman" pitchFamily="18" charset="0"/>
              <a:cs typeface="Times New Roman" pitchFamily="18" charset="0"/>
            </a:endParaRPr>
          </a:p>
        </p:txBody>
      </p:sp>
      <p:pic>
        <p:nvPicPr>
          <p:cNvPr id="4" name="object 7"/>
          <p:cNvPicPr/>
          <p:nvPr/>
        </p:nvPicPr>
        <p:blipFill>
          <a:blip r:embed="rId2" cstate="print"/>
          <a:stretch>
            <a:fillRect/>
          </a:stretch>
        </p:blipFill>
        <p:spPr>
          <a:xfrm>
            <a:off x="107504" y="125292"/>
            <a:ext cx="2286000" cy="1167054"/>
          </a:xfrm>
          <a:prstGeom prst="rect">
            <a:avLst/>
          </a:prstGeom>
        </p:spPr>
      </p:pic>
    </p:spTree>
    <p:extLst>
      <p:ext uri="{BB962C8B-B14F-4D97-AF65-F5344CB8AC3E}">
        <p14:creationId xmlns:p14="http://schemas.microsoft.com/office/powerpoint/2010/main" xmlns="" val="2618179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1628800"/>
          </a:xfrm>
        </p:spPr>
        <p:style>
          <a:lnRef idx="1">
            <a:schemeClr val="accent5"/>
          </a:lnRef>
          <a:fillRef idx="2">
            <a:schemeClr val="accent5"/>
          </a:fillRef>
          <a:effectRef idx="1">
            <a:schemeClr val="accent5"/>
          </a:effectRef>
          <a:fontRef idx="minor">
            <a:schemeClr val="dk1"/>
          </a:fontRef>
        </p:style>
        <p:txBody>
          <a:bodyPr>
            <a:normAutofit/>
          </a:bodyPr>
          <a:lstStyle/>
          <a:p>
            <a:pPr algn="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             Квалификационная категория</a:t>
            </a:r>
            <a:r>
              <a:rPr lang="ru-RU" sz="3600"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педагог-методист</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9144000" cy="5229200"/>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0" indent="0">
              <a:buNone/>
            </a:pPr>
            <a:r>
              <a:rPr lang="ru-RU" dirty="0" smtClean="0">
                <a:latin typeface="Times New Roman" panose="02020603050405020304" pitchFamily="18" charset="0"/>
                <a:cs typeface="Times New Roman" panose="02020603050405020304" pitchFamily="18" charset="0"/>
              </a:rPr>
              <a:t>Показатели:</a:t>
            </a:r>
          </a:p>
          <a:p>
            <a:r>
              <a:rPr lang="ru-RU" dirty="0" smtClean="0">
                <a:latin typeface="Times New Roman" panose="02020603050405020304" pitchFamily="18" charset="0"/>
                <a:cs typeface="Times New Roman" panose="02020603050405020304" pitchFamily="18" charset="0"/>
              </a:rPr>
              <a:t>- руководство </a:t>
            </a:r>
            <a:r>
              <a:rPr lang="ru-RU" dirty="0">
                <a:latin typeface="Times New Roman" panose="02020603050405020304" pitchFamily="18" charset="0"/>
                <a:cs typeface="Times New Roman" panose="02020603050405020304" pitchFamily="18" charset="0"/>
              </a:rPr>
              <a:t>методическим объединением педагогических работников </a:t>
            </a:r>
            <a:r>
              <a:rPr lang="ru-RU" dirty="0" smtClean="0">
                <a:latin typeface="Times New Roman" panose="02020603050405020304" pitchFamily="18" charset="0"/>
                <a:cs typeface="Times New Roman" panose="02020603050405020304" pitchFamily="18" charset="0"/>
              </a:rPr>
              <a:t>и активное участие </a:t>
            </a:r>
            <a:r>
              <a:rPr lang="ru-RU" dirty="0">
                <a:latin typeface="Times New Roman" panose="02020603050405020304" pitchFamily="18" charset="0"/>
                <a:cs typeface="Times New Roman" panose="02020603050405020304" pitchFamily="18" charset="0"/>
              </a:rPr>
              <a:t>в методической </a:t>
            </a:r>
            <a:r>
              <a:rPr lang="ru-RU" dirty="0" smtClean="0">
                <a:latin typeface="Times New Roman" panose="02020603050405020304" pitchFamily="18" charset="0"/>
                <a:cs typeface="Times New Roman" panose="02020603050405020304" pitchFamily="18" charset="0"/>
              </a:rPr>
              <a:t>работе;</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руководство </a:t>
            </a:r>
            <a:r>
              <a:rPr lang="ru-RU" dirty="0">
                <a:latin typeface="Times New Roman" panose="02020603050405020304" pitchFamily="18" charset="0"/>
                <a:cs typeface="Times New Roman" panose="02020603050405020304" pitchFamily="18" charset="0"/>
              </a:rPr>
              <a:t>разработкой программно-методического сопровождения образовательного процесса, </a:t>
            </a:r>
            <a:r>
              <a:rPr lang="ru-RU" dirty="0" smtClean="0">
                <a:latin typeface="Times New Roman" panose="02020603050405020304" pitchFamily="18" charset="0"/>
                <a:cs typeface="Times New Roman" panose="02020603050405020304" pitchFamily="18" charset="0"/>
              </a:rPr>
              <a:t>методического </a:t>
            </a:r>
            <a:r>
              <a:rPr lang="ru-RU" dirty="0">
                <a:latin typeface="Times New Roman" panose="02020603050405020304" pitchFamily="18" charset="0"/>
                <a:cs typeface="Times New Roman" panose="02020603050405020304" pitchFamily="18" charset="0"/>
              </a:rPr>
              <a:t>сопровождения реализации инновационных образовательных программ и </a:t>
            </a:r>
            <a:r>
              <a:rPr lang="ru-RU" dirty="0" smtClean="0">
                <a:latin typeface="Times New Roman" panose="02020603050405020304" pitchFamily="18" charset="0"/>
                <a:cs typeface="Times New Roman" panose="02020603050405020304" pitchFamily="18" charset="0"/>
              </a:rPr>
              <a:t>проектов;</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методическая поддержка </a:t>
            </a:r>
            <a:r>
              <a:rPr lang="ru-RU" dirty="0">
                <a:latin typeface="Times New Roman" panose="02020603050405020304" pitchFamily="18" charset="0"/>
                <a:cs typeface="Times New Roman" panose="02020603050405020304" pitchFamily="18" charset="0"/>
              </a:rPr>
              <a:t>педагогических работников </a:t>
            </a:r>
            <a:r>
              <a:rPr lang="ru-RU" dirty="0" smtClean="0">
                <a:latin typeface="Times New Roman" panose="02020603050405020304" pitchFamily="18" charset="0"/>
                <a:cs typeface="Times New Roman" panose="02020603050405020304" pitchFamily="18" charset="0"/>
              </a:rPr>
              <a:t>при </a:t>
            </a:r>
            <a:r>
              <a:rPr lang="ru-RU" dirty="0">
                <a:latin typeface="Times New Roman" panose="02020603050405020304" pitchFamily="18" charset="0"/>
                <a:cs typeface="Times New Roman" panose="02020603050405020304" pitchFamily="18" charset="0"/>
              </a:rPr>
              <a:t>подготовке к участию в профессиональных конкурсах;</a:t>
            </a: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участие </a:t>
            </a:r>
            <a:r>
              <a:rPr lang="ru-RU" dirty="0">
                <a:latin typeface="Times New Roman" panose="02020603050405020304" pitchFamily="18" charset="0"/>
                <a:cs typeface="Times New Roman" panose="02020603050405020304" pitchFamily="18" charset="0"/>
              </a:rPr>
              <a:t>в методической поддержке (сопровождении) педагогических работников образовательной организации, направленной на их профессиональное развитие, преодоление профессиональных дефицитов;</a:t>
            </a: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передача </a:t>
            </a:r>
            <a:r>
              <a:rPr lang="ru-RU" dirty="0">
                <a:latin typeface="Times New Roman" panose="02020603050405020304" pitchFamily="18" charset="0"/>
                <a:cs typeface="Times New Roman" panose="02020603050405020304" pitchFamily="18" charset="0"/>
              </a:rPr>
              <a:t>опыта по применению </a:t>
            </a:r>
            <a:r>
              <a:rPr lang="ru-RU" dirty="0" smtClean="0">
                <a:latin typeface="Times New Roman" panose="02020603050405020304" pitchFamily="18" charset="0"/>
                <a:cs typeface="Times New Roman" panose="02020603050405020304" pitchFamily="18" charset="0"/>
              </a:rPr>
              <a:t>авторских </a:t>
            </a:r>
            <a:r>
              <a:rPr lang="ru-RU" dirty="0">
                <a:latin typeface="Times New Roman" panose="02020603050405020304" pitchFamily="18" charset="0"/>
                <a:cs typeface="Times New Roman" panose="02020603050405020304" pitchFamily="18" charset="0"/>
              </a:rPr>
              <a:t>учебных и (или) учебно-методических разработок.</a:t>
            </a:r>
          </a:p>
        </p:txBody>
      </p:sp>
      <p:pic>
        <p:nvPicPr>
          <p:cNvPr id="4" name="object 7"/>
          <p:cNvPicPr/>
          <p:nvPr/>
        </p:nvPicPr>
        <p:blipFill>
          <a:blip r:embed="rId2" cstate="print"/>
          <a:stretch>
            <a:fillRect/>
          </a:stretch>
        </p:blipFill>
        <p:spPr>
          <a:xfrm>
            <a:off x="107504" y="125292"/>
            <a:ext cx="2286000" cy="1167054"/>
          </a:xfrm>
          <a:prstGeom prst="rect">
            <a:avLst/>
          </a:prstGeom>
        </p:spPr>
      </p:pic>
    </p:spTree>
    <p:extLst>
      <p:ext uri="{BB962C8B-B14F-4D97-AF65-F5344CB8AC3E}">
        <p14:creationId xmlns:p14="http://schemas.microsoft.com/office/powerpoint/2010/main" xmlns="" val="2583868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endParaRPr lang="ru-RU" i="1" dirty="0" smtClean="0">
              <a:latin typeface="Times New Roman" pitchFamily="18" charset="0"/>
              <a:cs typeface="Times New Roman" pitchFamily="18" charset="0"/>
            </a:endParaRPr>
          </a:p>
          <a:p>
            <a:endParaRPr lang="ru-RU" i="1" dirty="0" smtClean="0">
              <a:latin typeface="Times New Roman" pitchFamily="18" charset="0"/>
              <a:cs typeface="Times New Roman" pitchFamily="18" charset="0"/>
            </a:endParaRPr>
          </a:p>
          <a:p>
            <a:endParaRPr lang="ru-RU" i="1" dirty="0">
              <a:latin typeface="Times New Roman" pitchFamily="18" charset="0"/>
              <a:cs typeface="Times New Roman" pitchFamily="18" charset="0"/>
            </a:endParaRPr>
          </a:p>
          <a:p>
            <a:endParaRPr lang="ru-RU" i="1" dirty="0" smtClean="0">
              <a:latin typeface="Times New Roman" pitchFamily="18" charset="0"/>
              <a:cs typeface="Times New Roman" pitchFamily="18" charset="0"/>
            </a:endParaRPr>
          </a:p>
          <a:p>
            <a:endParaRPr lang="ru-RU" i="1" dirty="0">
              <a:latin typeface="Times New Roman" pitchFamily="18" charset="0"/>
              <a:cs typeface="Times New Roman" pitchFamily="18" charset="0"/>
            </a:endParaRPr>
          </a:p>
          <a:p>
            <a:endParaRPr lang="ru-RU" i="1" dirty="0" smtClean="0">
              <a:latin typeface="Times New Roman" pitchFamily="18" charset="0"/>
              <a:cs typeface="Times New Roman" pitchFamily="18" charset="0"/>
            </a:endParaRPr>
          </a:p>
          <a:p>
            <a:endParaRPr lang="ru-RU" i="1" dirty="0">
              <a:latin typeface="Times New Roman" pitchFamily="18" charset="0"/>
              <a:cs typeface="Times New Roman" pitchFamily="18" charset="0"/>
            </a:endParaRPr>
          </a:p>
          <a:p>
            <a:pPr marL="0" indent="0">
              <a:buNone/>
            </a:pPr>
            <a:endParaRPr lang="ru-RU" i="1" dirty="0" smtClean="0">
              <a:latin typeface="Times New Roman" pitchFamily="18" charset="0"/>
              <a:cs typeface="Times New Roman" pitchFamily="18" charset="0"/>
            </a:endParaRPr>
          </a:p>
          <a:p>
            <a:pPr marL="0" lvl="0" indent="0" algn="ctr">
              <a:buNone/>
            </a:pPr>
            <a:r>
              <a:rPr lang="ru-RU" sz="5000" dirty="0">
                <a:solidFill>
                  <a:srgbClr val="002060"/>
                </a:solidFill>
                <a:latin typeface="Times New Roman" panose="02020603050405020304" pitchFamily="18" charset="0"/>
                <a:cs typeface="Times New Roman" panose="02020603050405020304" pitchFamily="18" charset="0"/>
              </a:rPr>
              <a:t>Приказ Министерства просвещения Российской Федерации от</a:t>
            </a:r>
          </a:p>
          <a:p>
            <a:pPr marL="0" lvl="0" indent="0" algn="ctr">
              <a:buNone/>
            </a:pPr>
            <a:r>
              <a:rPr lang="ru-RU" sz="5000" dirty="0">
                <a:solidFill>
                  <a:srgbClr val="002060"/>
                </a:solidFill>
                <a:latin typeface="Times New Roman" panose="02020603050405020304" pitchFamily="18" charset="0"/>
                <a:cs typeface="Times New Roman" panose="02020603050405020304" pitchFamily="18" charset="0"/>
              </a:rPr>
              <a:t> 24.03.2023 №196"Об утверждении Порядка проведения аттестации педагогических работников организаций, осуществляющих образовательную деятельность</a:t>
            </a:r>
            <a:r>
              <a:rPr lang="ru-RU" sz="5000" dirty="0" smtClean="0">
                <a:solidFill>
                  <a:srgbClr val="002060"/>
                </a:solidFill>
                <a:latin typeface="Times New Roman" panose="02020603050405020304" pitchFamily="18" charset="0"/>
                <a:cs typeface="Times New Roman" panose="02020603050405020304" pitchFamily="18" charset="0"/>
              </a:rPr>
              <a:t>"</a:t>
            </a:r>
            <a:endParaRPr lang="ru-RU" sz="5000" i="1" u="sng" dirty="0" smtClean="0"/>
          </a:p>
          <a:p>
            <a:pPr marL="0" indent="0" algn="ctr">
              <a:buNone/>
            </a:pPr>
            <a:r>
              <a:rPr lang="ru-RU" sz="4500" i="1" u="sng" dirty="0" smtClean="0">
                <a:latin typeface="Times New Roman" pitchFamily="18" charset="0"/>
                <a:cs typeface="Times New Roman" pitchFamily="18" charset="0"/>
              </a:rPr>
              <a:t>Основными </a:t>
            </a:r>
            <a:r>
              <a:rPr lang="ru-RU" sz="4500" i="1" u="sng" dirty="0">
                <a:latin typeface="Times New Roman" pitchFamily="18" charset="0"/>
                <a:cs typeface="Times New Roman" pitchFamily="18" charset="0"/>
              </a:rPr>
              <a:t>задачами проведения аттестации являются:</a:t>
            </a:r>
            <a:endParaRPr lang="ru-RU" sz="4500" dirty="0">
              <a:latin typeface="Times New Roman" pitchFamily="18" charset="0"/>
              <a:cs typeface="Times New Roman" pitchFamily="18" charset="0"/>
            </a:endParaRPr>
          </a:p>
          <a:p>
            <a:r>
              <a:rPr lang="ru-RU" sz="4500" i="1" dirty="0">
                <a:latin typeface="Times New Roman" pitchFamily="18" charset="0"/>
                <a:cs typeface="Times New Roman" pitchFamily="18" charset="0"/>
              </a:rPr>
              <a:t>а) стимулирование целенаправленного, непрерывного повышения уровня квалификации педагогических работников, их методологической культуры, профессионального, личностного и карьерного роста;</a:t>
            </a:r>
            <a:endParaRPr lang="ru-RU" sz="4500" dirty="0">
              <a:latin typeface="Times New Roman" pitchFamily="18" charset="0"/>
              <a:cs typeface="Times New Roman" pitchFamily="18" charset="0"/>
            </a:endParaRPr>
          </a:p>
          <a:p>
            <a:r>
              <a:rPr lang="ru-RU" sz="4500" i="1" dirty="0">
                <a:latin typeface="Times New Roman" pitchFamily="18" charset="0"/>
                <a:cs typeface="Times New Roman" pitchFamily="18" charset="0"/>
              </a:rPr>
              <a:t>6) определение необходимости дополнительного профессионального образования педагогических работников;</a:t>
            </a:r>
            <a:endParaRPr lang="ru-RU" sz="4500" dirty="0">
              <a:latin typeface="Times New Roman" pitchFamily="18" charset="0"/>
              <a:cs typeface="Times New Roman" pitchFamily="18" charset="0"/>
            </a:endParaRPr>
          </a:p>
          <a:p>
            <a:r>
              <a:rPr lang="ru-RU" sz="4500" i="1" dirty="0">
                <a:latin typeface="Times New Roman" pitchFamily="18" charset="0"/>
                <a:cs typeface="Times New Roman" pitchFamily="18" charset="0"/>
              </a:rPr>
              <a:t>в) повышение эффективности и качества педагогической деятельности;</a:t>
            </a:r>
            <a:endParaRPr lang="ru-RU" sz="4500" dirty="0">
              <a:latin typeface="Times New Roman" pitchFamily="18" charset="0"/>
              <a:cs typeface="Times New Roman" pitchFamily="18" charset="0"/>
            </a:endParaRPr>
          </a:p>
          <a:p>
            <a:r>
              <a:rPr lang="ru-RU" sz="4500" i="1" dirty="0">
                <a:latin typeface="Times New Roman" pitchFamily="18" charset="0"/>
                <a:cs typeface="Times New Roman" pitchFamily="18" charset="0"/>
              </a:rPr>
              <a:t>г) выявление перспектив использования потенциальных возможностей педагогических работников, в том числе в целях организации (осуществления) методической  помощи (поддержки) и  наставнической деятельности в образовательной организации;</a:t>
            </a:r>
            <a:endParaRPr lang="ru-RU" sz="4500" dirty="0">
              <a:latin typeface="Times New Roman" pitchFamily="18" charset="0"/>
              <a:cs typeface="Times New Roman" pitchFamily="18" charset="0"/>
            </a:endParaRPr>
          </a:p>
          <a:p>
            <a:r>
              <a:rPr lang="ru-RU" sz="4500" i="1" dirty="0">
                <a:latin typeface="Times New Roman" pitchFamily="18" charset="0"/>
                <a:cs typeface="Times New Roman" pitchFamily="18" charset="0"/>
              </a:rPr>
              <a:t>д) учет 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организаций;</a:t>
            </a:r>
            <a:endParaRPr lang="ru-RU" sz="4500" dirty="0">
              <a:latin typeface="Times New Roman" pitchFamily="18" charset="0"/>
              <a:cs typeface="Times New Roman" pitchFamily="18" charset="0"/>
            </a:endParaRPr>
          </a:p>
          <a:p>
            <a:r>
              <a:rPr lang="ru-RU" sz="4500" i="1" dirty="0">
                <a:latin typeface="Times New Roman" pitchFamily="18" charset="0"/>
                <a:cs typeface="Times New Roman" pitchFamily="18" charset="0"/>
              </a:rPr>
              <a:t>е) обеспечение дифференциации оплаты труда педагогических работников с  учетом установленных  квалификационных категорий, объема их преподавательской (педагогической) работы либо дополнительной работы.</a:t>
            </a:r>
            <a:endParaRPr lang="ru-RU" sz="4500" dirty="0">
              <a:latin typeface="Times New Roman" pitchFamily="18" charset="0"/>
              <a:cs typeface="Times New Roman" pitchFamily="18" charset="0"/>
            </a:endParaRPr>
          </a:p>
          <a:p>
            <a:pPr marL="0" indent="0">
              <a:buNone/>
            </a:pPr>
            <a:endParaRPr lang="ru-RU" i="1" dirty="0" smtClean="0">
              <a:latin typeface="Times New Roman" pitchFamily="18" charset="0"/>
              <a:cs typeface="Times New Roman" pitchFamily="18" charset="0"/>
            </a:endParaRPr>
          </a:p>
        </p:txBody>
      </p:sp>
      <p:pic>
        <p:nvPicPr>
          <p:cNvPr id="4" name="object 7"/>
          <p:cNvPicPr/>
          <p:nvPr/>
        </p:nvPicPr>
        <p:blipFill>
          <a:blip r:embed="rId2" cstate="print"/>
          <a:stretch>
            <a:fillRect/>
          </a:stretch>
        </p:blipFill>
        <p:spPr>
          <a:xfrm>
            <a:off x="232226" y="185745"/>
            <a:ext cx="2286000" cy="1167054"/>
          </a:xfrm>
          <a:prstGeom prst="rect">
            <a:avLst/>
          </a:prstGeom>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96982"/>
            <a:ext cx="1538545" cy="1441563"/>
          </a:xfrm>
          <a:prstGeom prst="rect">
            <a:avLst/>
          </a:prstGeom>
          <a:ln w="57150"/>
          <a:extLst/>
        </p:spPr>
        <p:style>
          <a:lnRef idx="2">
            <a:schemeClr val="accent2"/>
          </a:lnRef>
          <a:fillRef idx="1">
            <a:schemeClr val="lt1"/>
          </a:fillRef>
          <a:effectRef idx="0">
            <a:schemeClr val="accent2"/>
          </a:effectRef>
          <a:fontRef idx="minor">
            <a:schemeClr val="dk1"/>
          </a:fontRef>
        </p:style>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3999" cy="1628800"/>
          </a:xfrm>
        </p:spPr>
        <p:style>
          <a:lnRef idx="1">
            <a:schemeClr val="accent5"/>
          </a:lnRef>
          <a:fillRef idx="2">
            <a:schemeClr val="accent5"/>
          </a:fillRef>
          <a:effectRef idx="1">
            <a:schemeClr val="accent5"/>
          </a:effectRef>
          <a:fontRef idx="minor">
            <a:schemeClr val="dk1"/>
          </a:fontRef>
        </p:style>
        <p:txBody>
          <a:bodyPr>
            <a:normAutofit/>
          </a:bodyPr>
          <a:lstStyle/>
          <a:p>
            <a:pPr algn="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             Квалификационная категория</a:t>
            </a:r>
            <a:r>
              <a:rPr lang="ru-RU" sz="3600" dirty="0" smtClean="0">
                <a:latin typeface="Times New Roman" pitchFamily="18" charset="0"/>
                <a:cs typeface="Times New Roman" pitchFamily="18" charset="0"/>
              </a:rPr>
              <a:t> </a:t>
            </a:r>
            <a:r>
              <a:rPr lang="ru-RU" sz="3600" b="1" dirty="0" smtClean="0">
                <a:latin typeface="Times New Roman" pitchFamily="18" charset="0"/>
                <a:cs typeface="Times New Roman" pitchFamily="18" charset="0"/>
              </a:rPr>
              <a:t>педагог-наставник</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9144000" cy="5229200"/>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0" indent="0">
              <a:buNone/>
            </a:pPr>
            <a:r>
              <a:rPr lang="ru-RU" dirty="0" smtClean="0">
                <a:latin typeface="Times New Roman" panose="02020603050405020304" pitchFamily="18" charset="0"/>
                <a:cs typeface="Times New Roman" panose="02020603050405020304" pitchFamily="18" charset="0"/>
              </a:rPr>
              <a:t>Показатели:</a:t>
            </a:r>
          </a:p>
          <a:p>
            <a:pPr marL="0" indent="0" algn="just">
              <a:buNone/>
            </a:pPr>
            <a:r>
              <a:rPr lang="ru-RU" dirty="0" smtClean="0">
                <a:latin typeface="Times New Roman" panose="02020603050405020304" pitchFamily="18" charset="0"/>
                <a:cs typeface="Times New Roman" panose="02020603050405020304" pitchFamily="18" charset="0"/>
              </a:rPr>
              <a:t>- руководство </a:t>
            </a:r>
            <a:r>
              <a:rPr lang="ru-RU" dirty="0">
                <a:latin typeface="Times New Roman" panose="02020603050405020304" pitchFamily="18" charset="0"/>
                <a:cs typeface="Times New Roman" panose="02020603050405020304" pitchFamily="18" charset="0"/>
              </a:rPr>
              <a:t>практической подготовкой студентов, обучающихся по образовательным программам среднего профессионального образования и (или) образовательным программам высшего образования;</a:t>
            </a:r>
          </a:p>
          <a:p>
            <a:pPr marL="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наставничество </a:t>
            </a:r>
            <a:r>
              <a:rPr lang="ru-RU" dirty="0">
                <a:latin typeface="Times New Roman" panose="02020603050405020304" pitchFamily="18" charset="0"/>
                <a:cs typeface="Times New Roman" panose="02020603050405020304" pitchFamily="18" charset="0"/>
              </a:rPr>
              <a:t>в отношении педагогических работников образовательной организации, активного сопровождения их профессионального развития в образовательной организации;</a:t>
            </a:r>
          </a:p>
          <a:p>
            <a:pPr marL="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содействие </a:t>
            </a:r>
            <a:r>
              <a:rPr lang="ru-RU" dirty="0">
                <a:latin typeface="Times New Roman" panose="02020603050405020304" pitchFamily="18" charset="0"/>
                <a:cs typeface="Times New Roman" panose="02020603050405020304" pitchFamily="18" charset="0"/>
              </a:rPr>
              <a:t>в подготовке педагогических работников, в том числе из числа молодых специалистов, к участию в конкурсах профессионального (педагогического) мастерства;</a:t>
            </a:r>
          </a:p>
          <a:p>
            <a:pPr marL="0" indent="0" algn="just">
              <a:buNone/>
            </a:pPr>
            <a:r>
              <a:rPr lang="ru-RU" dirty="0">
                <a:latin typeface="Times New Roman" panose="02020603050405020304" pitchFamily="18" charset="0"/>
                <a:cs typeface="Times New Roman" panose="02020603050405020304" pitchFamily="18" charset="0"/>
              </a:rPr>
              <a:t>- распространения авторских подходов и методических разработок в области наставнической деятельности в образовательной организации.</a:t>
            </a:r>
          </a:p>
          <a:p>
            <a:pPr marL="0" indent="0">
              <a:buNone/>
            </a:pPr>
            <a:endParaRPr lang="ru-RU" dirty="0" smtClean="0">
              <a:latin typeface="Times New Roman" panose="02020603050405020304" pitchFamily="18" charset="0"/>
              <a:cs typeface="Times New Roman" panose="02020603050405020304" pitchFamily="18" charset="0"/>
            </a:endParaRPr>
          </a:p>
        </p:txBody>
      </p:sp>
      <p:pic>
        <p:nvPicPr>
          <p:cNvPr id="4" name="object 7"/>
          <p:cNvPicPr/>
          <p:nvPr/>
        </p:nvPicPr>
        <p:blipFill>
          <a:blip r:embed="rId2" cstate="print"/>
          <a:stretch>
            <a:fillRect/>
          </a:stretch>
        </p:blipFill>
        <p:spPr>
          <a:xfrm>
            <a:off x="107504" y="125292"/>
            <a:ext cx="2286000" cy="1167054"/>
          </a:xfrm>
          <a:prstGeom prst="rect">
            <a:avLst/>
          </a:prstGeom>
        </p:spPr>
      </p:pic>
    </p:spTree>
    <p:extLst>
      <p:ext uri="{BB962C8B-B14F-4D97-AF65-F5344CB8AC3E}">
        <p14:creationId xmlns:p14="http://schemas.microsoft.com/office/powerpoint/2010/main" xmlns="" val="40015396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p:spPr>
        <p:style>
          <a:lnRef idx="1">
            <a:schemeClr val="accent5"/>
          </a:lnRef>
          <a:fillRef idx="2">
            <a:schemeClr val="accent5"/>
          </a:fillRef>
          <a:effectRef idx="1">
            <a:schemeClr val="accent5"/>
          </a:effectRef>
          <a:fontRef idx="minor">
            <a:schemeClr val="dk1"/>
          </a:fontRef>
        </p:style>
        <p:txBody>
          <a:bodyPr>
            <a:normAutofit fontScale="90000"/>
          </a:bodyPr>
          <a:lstStyle/>
          <a:p>
            <a:pPr algn="r"/>
            <a:r>
              <a:rPr lang="ru-RU" b="1" dirty="0" smtClean="0">
                <a:latin typeface="Times New Roman" pitchFamily="18" charset="0"/>
                <a:cs typeface="Times New Roman" pitchFamily="18" charset="0"/>
              </a:rPr>
              <a:t>Основания для упрощенной процедуры аттестации</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0" y="1417638"/>
            <a:ext cx="9144000" cy="5440362"/>
          </a:xfrm>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800" dirty="0" smtClean="0">
                <a:latin typeface="Times New Roman" pitchFamily="18" charset="0"/>
                <a:cs typeface="Times New Roman" pitchFamily="18" charset="0"/>
              </a:rPr>
              <a:t>государственные награды по профилю педагогической деятельности. </a:t>
            </a:r>
          </a:p>
          <a:p>
            <a:pPr algn="just"/>
            <a:r>
              <a:rPr lang="ru-RU" sz="2800" dirty="0" smtClean="0">
                <a:latin typeface="Times New Roman" pitchFamily="18" charset="0"/>
                <a:cs typeface="Times New Roman" pitchFamily="18" charset="0"/>
              </a:rPr>
              <a:t>победители Региональных и Всероссийских конкурсов профессионального мастерства, учредителями которых являются Министерство просвещения Российской Федерации, Министерство культуры Российской Федерации, </a:t>
            </a:r>
          </a:p>
          <a:p>
            <a:pPr algn="just"/>
            <a:r>
              <a:rPr lang="ru-RU" sz="2800" dirty="0" smtClean="0">
                <a:latin typeface="Times New Roman" pitchFamily="18" charset="0"/>
                <a:cs typeface="Times New Roman" pitchFamily="18" charset="0"/>
              </a:rPr>
              <a:t>педагоги подготовившие призеров и победителей заключительного этапа Всероссийской олимпиады школьников</a:t>
            </a:r>
            <a:endParaRPr lang="ru-RU" sz="2800" dirty="0"/>
          </a:p>
        </p:txBody>
      </p:sp>
      <p:pic>
        <p:nvPicPr>
          <p:cNvPr id="4" name="object 7"/>
          <p:cNvPicPr/>
          <p:nvPr/>
        </p:nvPicPr>
        <p:blipFill>
          <a:blip r:embed="rId2" cstate="print"/>
          <a:stretch>
            <a:fillRect/>
          </a:stretch>
        </p:blipFill>
        <p:spPr>
          <a:xfrm>
            <a:off x="323528" y="125292"/>
            <a:ext cx="2286000" cy="116705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42900"/>
            <a:ext cx="9144000" cy="6858048"/>
          </a:xfrm>
        </p:spPr>
        <p:style>
          <a:lnRef idx="1">
            <a:schemeClr val="accent5"/>
          </a:lnRef>
          <a:fillRef idx="2">
            <a:schemeClr val="accent5"/>
          </a:fillRef>
          <a:effectRef idx="1">
            <a:schemeClr val="accent5"/>
          </a:effectRef>
          <a:fontRef idx="minor">
            <a:schemeClr val="dk1"/>
          </a:fontRef>
        </p:style>
        <p:txBody>
          <a:bodyPr numCol="2"/>
          <a:lstStyle/>
          <a:p>
            <a:endParaRPr lang="ru-RU" b="1" dirty="0" smtClean="0">
              <a:latin typeface="Times New Roman" pitchFamily="18" charset="0"/>
              <a:cs typeface="Times New Roman" pitchFamily="18" charset="0"/>
            </a:endParaRPr>
          </a:p>
          <a:p>
            <a:endParaRPr lang="ru-RU" b="1" dirty="0" smtClean="0">
              <a:latin typeface="Times New Roman" pitchFamily="18" charset="0"/>
              <a:cs typeface="Times New Roman" pitchFamily="18" charset="0"/>
            </a:endParaRPr>
          </a:p>
          <a:p>
            <a:endParaRPr lang="ru-RU" sz="2000" b="1" dirty="0" smtClean="0">
              <a:latin typeface="Times New Roman" pitchFamily="18" charset="0"/>
              <a:cs typeface="Times New Roman" pitchFamily="18" charset="0"/>
            </a:endParaRPr>
          </a:p>
          <a:p>
            <a:pPr>
              <a:buNone/>
            </a:pPr>
            <a:endParaRPr lang="ru-RU" sz="2000" b="1" dirty="0" smtClean="0">
              <a:latin typeface="Times New Roman" pitchFamily="18" charset="0"/>
              <a:cs typeface="Times New Roman" pitchFamily="18" charset="0"/>
            </a:endParaRPr>
          </a:p>
          <a:p>
            <a:pPr algn="ctr">
              <a:buNone/>
            </a:pPr>
            <a:r>
              <a:rPr lang="ru-RU" sz="2000" b="1" dirty="0" smtClean="0">
                <a:latin typeface="Times New Roman" pitchFamily="18" charset="0"/>
                <a:cs typeface="Times New Roman" pitchFamily="18" charset="0"/>
              </a:rPr>
              <a:t>Ответы на часто задаваемые вопросы по применению Порядка проведения аттестации педагогических работников организаций , осуществляющих образовательную деятельность, утвержденного приказом Министерства просвещения РФ </a:t>
            </a:r>
          </a:p>
          <a:p>
            <a:pPr algn="ctr">
              <a:buNone/>
            </a:pPr>
            <a:r>
              <a:rPr lang="ru-RU" sz="2000" b="1" dirty="0" smtClean="0">
                <a:latin typeface="Times New Roman" pitchFamily="18" charset="0"/>
                <a:cs typeface="Times New Roman" pitchFamily="18" charset="0"/>
              </a:rPr>
              <a:t>от 24 марта 2023 года №196 (зарегистрирован Минюстом России 2 июня 2023 г. №73696)</a:t>
            </a:r>
            <a:endParaRPr lang="ru-RU" sz="2000" b="1" dirty="0"/>
          </a:p>
        </p:txBody>
      </p:sp>
      <p:pic>
        <p:nvPicPr>
          <p:cNvPr id="4" name="object 7"/>
          <p:cNvPicPr/>
          <p:nvPr/>
        </p:nvPicPr>
        <p:blipFill>
          <a:blip r:embed="rId2" cstate="print"/>
          <a:stretch>
            <a:fillRect/>
          </a:stretch>
        </p:blipFill>
        <p:spPr>
          <a:xfrm>
            <a:off x="428596" y="0"/>
            <a:ext cx="2286000" cy="1167054"/>
          </a:xfrm>
          <a:prstGeom prst="rect">
            <a:avLst/>
          </a:prstGeom>
        </p:spPr>
      </p:pic>
      <p:pic>
        <p:nvPicPr>
          <p:cNvPr id="1031" name="Picture 7" descr="C:\Users\Анай-Хаак\Desktop\загруженное"/>
          <p:cNvPicPr>
            <a:picLocks noChangeAspect="1" noChangeArrowheads="1"/>
          </p:cNvPicPr>
          <p:nvPr/>
        </p:nvPicPr>
        <p:blipFill>
          <a:blip r:embed="rId3"/>
          <a:srcRect/>
          <a:stretch>
            <a:fillRect/>
          </a:stretch>
        </p:blipFill>
        <p:spPr bwMode="auto">
          <a:xfrm>
            <a:off x="7500958" y="0"/>
            <a:ext cx="1438272" cy="1366834"/>
          </a:xfrm>
          <a:prstGeom prst="rect">
            <a:avLst/>
          </a:prstGeom>
          <a:noFill/>
        </p:spPr>
      </p:pic>
      <p:pic>
        <p:nvPicPr>
          <p:cNvPr id="1037" name="Picture 13" descr="C:\Users\Анай-Хаак\Downloads\IMG_3706.jpg"/>
          <p:cNvPicPr>
            <a:picLocks noChangeAspect="1" noChangeArrowheads="1"/>
          </p:cNvPicPr>
          <p:nvPr/>
        </p:nvPicPr>
        <p:blipFill>
          <a:blip r:embed="rId4"/>
          <a:srcRect/>
          <a:stretch>
            <a:fillRect/>
          </a:stretch>
        </p:blipFill>
        <p:spPr bwMode="auto">
          <a:xfrm>
            <a:off x="4643438" y="1428736"/>
            <a:ext cx="4214842" cy="5143536"/>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338"/>
            <a:ext cx="9144000" cy="6929486"/>
          </a:xfrm>
        </p:spPr>
        <p:style>
          <a:lnRef idx="1">
            <a:schemeClr val="accent5"/>
          </a:lnRef>
          <a:fillRef idx="2">
            <a:schemeClr val="accent5"/>
          </a:fillRef>
          <a:effectRef idx="1">
            <a:schemeClr val="accent5"/>
          </a:effectRef>
          <a:fontRef idx="minor">
            <a:schemeClr val="dk1"/>
          </a:fontRef>
        </p:style>
        <p:txBody>
          <a:bodyPr numCol="2"/>
          <a:lstStyle/>
          <a:p>
            <a:pPr algn="ctr">
              <a:buNone/>
            </a:pPr>
            <a:endParaRPr lang="ru-RU" sz="2000" b="1" dirty="0" smtClean="0">
              <a:latin typeface="Times New Roman" pitchFamily="18" charset="0"/>
              <a:cs typeface="Times New Roman" pitchFamily="18" charset="0"/>
            </a:endParaRPr>
          </a:p>
          <a:p>
            <a:pPr algn="ctr">
              <a:buNone/>
            </a:pPr>
            <a:endParaRPr lang="ru-RU" sz="2000" b="1" dirty="0" smtClean="0">
              <a:latin typeface="Times New Roman" pitchFamily="18" charset="0"/>
              <a:cs typeface="Times New Roman" pitchFamily="18" charset="0"/>
            </a:endParaRPr>
          </a:p>
          <a:p>
            <a:pPr algn="ctr">
              <a:buNone/>
            </a:pPr>
            <a:endParaRPr lang="ru-RU" sz="2000" b="1" dirty="0" smtClean="0">
              <a:latin typeface="Times New Roman" pitchFamily="18" charset="0"/>
              <a:cs typeface="Times New Roman" pitchFamily="18" charset="0"/>
            </a:endParaRPr>
          </a:p>
          <a:p>
            <a:pPr algn="ctr">
              <a:buNone/>
            </a:pPr>
            <a:endParaRPr lang="ru-RU" sz="2000" b="1" dirty="0" smtClean="0">
              <a:latin typeface="Times New Roman" pitchFamily="18" charset="0"/>
              <a:cs typeface="Times New Roman" pitchFamily="18" charset="0"/>
            </a:endParaRPr>
          </a:p>
          <a:p>
            <a:pPr algn="ctr">
              <a:buNone/>
            </a:pPr>
            <a:r>
              <a:rPr lang="ru-RU" sz="2000" b="1" dirty="0" smtClean="0">
                <a:latin typeface="Times New Roman" pitchFamily="18" charset="0"/>
                <a:cs typeface="Times New Roman" pitchFamily="18" charset="0"/>
              </a:rPr>
              <a:t> </a:t>
            </a:r>
          </a:p>
          <a:p>
            <a:pPr algn="ctr">
              <a:buNone/>
            </a:pPr>
            <a:endParaRPr lang="ru-RU" sz="2000" b="1" dirty="0" smtClean="0">
              <a:latin typeface="Times New Roman" pitchFamily="18" charset="0"/>
              <a:cs typeface="Times New Roman" pitchFamily="18" charset="0"/>
            </a:endParaRPr>
          </a:p>
          <a:p>
            <a:pPr algn="ctr">
              <a:buNone/>
            </a:pPr>
            <a:r>
              <a:rPr lang="ru-RU" sz="1800" b="1" dirty="0" smtClean="0">
                <a:latin typeface="Times New Roman" pitchFamily="18" charset="0"/>
                <a:cs typeface="Times New Roman" pitchFamily="18" charset="0"/>
              </a:rPr>
              <a:t>Министерство образования</a:t>
            </a:r>
          </a:p>
          <a:p>
            <a:pPr algn="ctr">
              <a:buNone/>
            </a:pPr>
            <a:r>
              <a:rPr lang="ru-RU" sz="1800" b="1" dirty="0" smtClean="0">
                <a:latin typeface="Times New Roman" pitchFamily="18" charset="0"/>
                <a:cs typeface="Times New Roman" pitchFamily="18" charset="0"/>
              </a:rPr>
              <a:t>Республики Тыва</a:t>
            </a:r>
          </a:p>
          <a:p>
            <a:pPr algn="ctr">
              <a:buNone/>
            </a:pPr>
            <a:r>
              <a:rPr lang="ru-RU" sz="1800" b="1" dirty="0" smtClean="0">
                <a:latin typeface="Times New Roman" pitchFamily="18" charset="0"/>
                <a:cs typeface="Times New Roman" pitchFamily="18" charset="0"/>
              </a:rPr>
              <a:t>Приказ</a:t>
            </a:r>
          </a:p>
          <a:p>
            <a:pPr algn="ctr">
              <a:buNone/>
            </a:pPr>
            <a:r>
              <a:rPr lang="ru-RU" sz="1800" b="1" dirty="0" smtClean="0">
                <a:latin typeface="Times New Roman" pitchFamily="18" charset="0"/>
                <a:cs typeface="Times New Roman" pitchFamily="18" charset="0"/>
              </a:rPr>
              <a:t> «О продлении сроков установленных квалификационных категорий педагогических работников организаций, осуществляющих образовательную деятельность» </a:t>
            </a:r>
          </a:p>
          <a:p>
            <a:pPr algn="ctr">
              <a:buNone/>
            </a:pPr>
            <a:r>
              <a:rPr lang="ru-RU" sz="1800" b="1" dirty="0" smtClean="0">
                <a:latin typeface="Times New Roman" pitchFamily="18" charset="0"/>
                <a:cs typeface="Times New Roman" pitchFamily="18" charset="0"/>
              </a:rPr>
              <a:t>от 8 сентября 2023 г. №974-д</a:t>
            </a:r>
          </a:p>
        </p:txBody>
      </p:sp>
      <p:pic>
        <p:nvPicPr>
          <p:cNvPr id="4" name="object 7"/>
          <p:cNvPicPr/>
          <p:nvPr/>
        </p:nvPicPr>
        <p:blipFill>
          <a:blip r:embed="rId2" cstate="print"/>
          <a:stretch>
            <a:fillRect/>
          </a:stretch>
        </p:blipFill>
        <p:spPr>
          <a:xfrm>
            <a:off x="428596" y="142852"/>
            <a:ext cx="2286000" cy="1167054"/>
          </a:xfrm>
          <a:prstGeom prst="rect">
            <a:avLst/>
          </a:prstGeom>
        </p:spPr>
      </p:pic>
      <p:pic>
        <p:nvPicPr>
          <p:cNvPr id="2052" name="Picture 4" descr="C:\Users\Анай-Хаак\Desktop\Рисунок2.png"/>
          <p:cNvPicPr>
            <a:picLocks noChangeAspect="1" noChangeArrowheads="1"/>
          </p:cNvPicPr>
          <p:nvPr/>
        </p:nvPicPr>
        <p:blipFill>
          <a:blip r:embed="rId3"/>
          <a:srcRect t="6015" b="27318"/>
          <a:stretch>
            <a:fillRect/>
          </a:stretch>
        </p:blipFill>
        <p:spPr bwMode="auto">
          <a:xfrm>
            <a:off x="4429124" y="1285860"/>
            <a:ext cx="4500594" cy="5072098"/>
          </a:xfrm>
          <a:prstGeom prst="rect">
            <a:avLst/>
          </a:prstGeom>
          <a:noFill/>
        </p:spPr>
      </p:pic>
      <p:pic>
        <p:nvPicPr>
          <p:cNvPr id="2059" name="Picture 11" descr="C:\Users\Анай-Хаак\Desktop\загруженное (1)"/>
          <p:cNvPicPr>
            <a:picLocks noChangeAspect="1" noChangeArrowheads="1"/>
          </p:cNvPicPr>
          <p:nvPr/>
        </p:nvPicPr>
        <p:blipFill>
          <a:blip r:embed="rId4"/>
          <a:srcRect/>
          <a:stretch>
            <a:fillRect/>
          </a:stretch>
        </p:blipFill>
        <p:spPr bwMode="auto">
          <a:xfrm>
            <a:off x="7429520" y="0"/>
            <a:ext cx="1500198" cy="1214422"/>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643710"/>
          </a:xfrm>
        </p:spPr>
        <p:style>
          <a:lnRef idx="1">
            <a:schemeClr val="accent5"/>
          </a:lnRef>
          <a:fillRef idx="2">
            <a:schemeClr val="accent5"/>
          </a:fillRef>
          <a:effectRef idx="1">
            <a:schemeClr val="accent5"/>
          </a:effectRef>
          <a:fontRef idx="minor">
            <a:schemeClr val="dk1"/>
          </a:fontRef>
        </p:style>
        <p:txBody>
          <a:bodyPr/>
          <a:lstStyle/>
          <a:p>
            <a:pPr algn="ctr">
              <a:buNone/>
            </a:pPr>
            <a:endParaRPr lang="ru-RU" dirty="0" smtClean="0">
              <a:latin typeface="Times New Roman" pitchFamily="18" charset="0"/>
              <a:cs typeface="Times New Roman" pitchFamily="18" charset="0"/>
            </a:endParaRPr>
          </a:p>
          <a:p>
            <a:pPr algn="ctr">
              <a:buNone/>
            </a:pPr>
            <a:endParaRPr lang="ru-RU" dirty="0" smtClean="0">
              <a:latin typeface="Times New Roman" pitchFamily="18" charset="0"/>
              <a:cs typeface="Times New Roman" pitchFamily="18" charset="0"/>
            </a:endParaRPr>
          </a:p>
          <a:p>
            <a:pPr algn="ctr">
              <a:buNone/>
            </a:pPr>
            <a:endParaRPr lang="ru-RU" dirty="0" smtClean="0">
              <a:latin typeface="Times New Roman" pitchFamily="18" charset="0"/>
              <a:cs typeface="Times New Roman" pitchFamily="18" charset="0"/>
            </a:endParaRPr>
          </a:p>
          <a:p>
            <a:pPr algn="ctr">
              <a:buNone/>
            </a:pPr>
            <a:endParaRPr lang="ru-RU" dirty="0" smtClean="0">
              <a:latin typeface="Times New Roman" pitchFamily="18" charset="0"/>
              <a:cs typeface="Times New Roman" pitchFamily="18" charset="0"/>
            </a:endParaRPr>
          </a:p>
          <a:p>
            <a:pPr algn="ctr">
              <a:buNone/>
            </a:pPr>
            <a:r>
              <a:rPr lang="ru-RU" sz="3800" b="1" dirty="0" smtClean="0">
                <a:latin typeface="Times New Roman" pitchFamily="18" charset="0"/>
                <a:cs typeface="Times New Roman" pitchFamily="18" charset="0"/>
              </a:rPr>
              <a:t>Спасибо за внимание!</a:t>
            </a:r>
            <a:endParaRPr lang="ru-RU" sz="3800" b="1" dirty="0">
              <a:latin typeface="Times New Roman" pitchFamily="18" charset="0"/>
              <a:cs typeface="Times New Roman" pitchFamily="18" charset="0"/>
            </a:endParaRPr>
          </a:p>
        </p:txBody>
      </p:sp>
      <p:pic>
        <p:nvPicPr>
          <p:cNvPr id="4" name="object 7"/>
          <p:cNvPicPr/>
          <p:nvPr/>
        </p:nvPicPr>
        <p:blipFill>
          <a:blip r:embed="rId2" cstate="print"/>
          <a:stretch>
            <a:fillRect/>
          </a:stretch>
        </p:blipFill>
        <p:spPr>
          <a:xfrm>
            <a:off x="323528" y="125292"/>
            <a:ext cx="2286000" cy="116705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57422" y="0"/>
            <a:ext cx="6786578" cy="1214422"/>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latin typeface="Times New Roman" pitchFamily="18" charset="0"/>
                <a:cs typeface="Times New Roman" pitchFamily="18" charset="0"/>
              </a:rPr>
              <a:t>Основные принципы проведения аттестации</a:t>
            </a:r>
            <a:endParaRPr lang="ru-RU" dirty="0">
              <a:latin typeface="Times New Roman" pitchFamily="18" charset="0"/>
              <a:cs typeface="Times New Roman" pitchFamily="18" charset="0"/>
            </a:endParaRPr>
          </a:p>
        </p:txBody>
      </p:sp>
      <p:sp>
        <p:nvSpPr>
          <p:cNvPr id="4" name="Содержимое 3"/>
          <p:cNvSpPr>
            <a:spLocks noGrp="1"/>
          </p:cNvSpPr>
          <p:nvPr>
            <p:ph idx="1"/>
          </p:nvPr>
        </p:nvSpPr>
        <p:spPr>
          <a:xfrm>
            <a:off x="285720" y="1428735"/>
            <a:ext cx="4357718" cy="1214447"/>
          </a:xfrm>
          <a:prstGeom prst="wave">
            <a:avLst>
              <a:gd name="adj1" fmla="val 12500"/>
              <a:gd name="adj2" fmla="val -1158"/>
            </a:avLst>
          </a:prstGeom>
        </p:spPr>
        <p:style>
          <a:lnRef idx="3">
            <a:schemeClr val="lt1"/>
          </a:lnRef>
          <a:fillRef idx="1">
            <a:schemeClr val="accent6"/>
          </a:fillRef>
          <a:effectRef idx="1">
            <a:schemeClr val="accent6"/>
          </a:effectRef>
          <a:fontRef idx="minor">
            <a:schemeClr val="lt1"/>
          </a:fontRef>
        </p:style>
        <p:txBody>
          <a:bodyPr rtlCol="0" anchor="ctr">
            <a:normAutofit/>
          </a:bodyPr>
          <a:lstStyle/>
          <a:p>
            <a:pPr algn="ctr"/>
            <a:r>
              <a:rPr lang="ru-RU" sz="2400" dirty="0" smtClean="0">
                <a:solidFill>
                  <a:schemeClr val="tx1"/>
                </a:solidFill>
                <a:latin typeface="Times New Roman" pitchFamily="18" charset="0"/>
                <a:cs typeface="Times New Roman" pitchFamily="18" charset="0"/>
              </a:rPr>
              <a:t>Коллегиальность</a:t>
            </a:r>
            <a:endParaRPr lang="ru-RU" sz="2400" dirty="0">
              <a:solidFill>
                <a:schemeClr val="tx1"/>
              </a:solidFill>
              <a:latin typeface="Times New Roman" pitchFamily="18" charset="0"/>
              <a:cs typeface="Times New Roman" pitchFamily="18" charset="0"/>
            </a:endParaRPr>
          </a:p>
        </p:txBody>
      </p:sp>
      <p:sp>
        <p:nvSpPr>
          <p:cNvPr id="5" name="Содержимое 3"/>
          <p:cNvSpPr txBox="1">
            <a:spLocks/>
          </p:cNvSpPr>
          <p:nvPr/>
        </p:nvSpPr>
        <p:spPr>
          <a:xfrm>
            <a:off x="214282" y="2857496"/>
            <a:ext cx="4429156" cy="1428760"/>
          </a:xfrm>
          <a:prstGeom prst="wave">
            <a:avLst>
              <a:gd name="adj1" fmla="val 12500"/>
              <a:gd name="adj2" fmla="val -496"/>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гласность</a:t>
            </a:r>
            <a:endParaRPr kumimoji="0" lang="ru-RU" sz="24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6" name="Содержимое 3"/>
          <p:cNvSpPr txBox="1">
            <a:spLocks/>
          </p:cNvSpPr>
          <p:nvPr/>
        </p:nvSpPr>
        <p:spPr>
          <a:xfrm>
            <a:off x="4857752" y="1357299"/>
            <a:ext cx="4071966" cy="1285884"/>
          </a:xfrm>
          <a:prstGeom prst="wave">
            <a:avLst>
              <a:gd name="adj1" fmla="val 12500"/>
              <a:gd name="adj2" fmla="val -1158"/>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20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Открытость</a:t>
            </a:r>
            <a:endParaRPr kumimoji="0" lang="ru-RU" sz="20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7" name="Содержимое 3"/>
          <p:cNvSpPr txBox="1">
            <a:spLocks/>
          </p:cNvSpPr>
          <p:nvPr/>
        </p:nvSpPr>
        <p:spPr>
          <a:xfrm>
            <a:off x="366682" y="4572008"/>
            <a:ext cx="7777218" cy="1643074"/>
          </a:xfrm>
          <a:prstGeom prst="wave">
            <a:avLst>
              <a:gd name="adj1" fmla="val 12500"/>
              <a:gd name="adj2" fmla="val -496"/>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indent="-342900" algn="ctr">
              <a:spcBef>
                <a:spcPct val="20000"/>
              </a:spcBef>
              <a:buFont typeface="Arial" pitchFamily="34" charset="0"/>
              <a:buChar char="•"/>
            </a:pPr>
            <a:r>
              <a:rPr lang="ru-RU" sz="2400" dirty="0" smtClean="0">
                <a:solidFill>
                  <a:schemeClr val="tx1"/>
                </a:solidFill>
                <a:latin typeface="Times New Roman" pitchFamily="18" charset="0"/>
                <a:cs typeface="Times New Roman" pitchFamily="18" charset="0"/>
              </a:rPr>
              <a:t>Недопустимость дискриминации</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Содержимое 3"/>
          <p:cNvSpPr txBox="1">
            <a:spLocks/>
          </p:cNvSpPr>
          <p:nvPr/>
        </p:nvSpPr>
        <p:spPr>
          <a:xfrm>
            <a:off x="5072034" y="3071810"/>
            <a:ext cx="4071966" cy="1643073"/>
          </a:xfrm>
          <a:prstGeom prst="wave">
            <a:avLst>
              <a:gd name="adj1" fmla="val 12500"/>
              <a:gd name="adj2" fmla="val -1158"/>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lvl="0" indent="-342900" algn="ctr">
              <a:spcBef>
                <a:spcPct val="20000"/>
              </a:spcBef>
              <a:buFont typeface="Arial" pitchFamily="34" charset="0"/>
              <a:buChar char="•"/>
              <a:defRPr/>
            </a:pPr>
            <a:r>
              <a:rPr lang="ru-RU" sz="2000" dirty="0" smtClean="0">
                <a:solidFill>
                  <a:schemeClr val="tx1"/>
                </a:solidFill>
                <a:latin typeface="Times New Roman" pitchFamily="18" charset="0"/>
                <a:cs typeface="Times New Roman" pitchFamily="18" charset="0"/>
              </a:rPr>
              <a:t>Объективное отношение</a:t>
            </a:r>
            <a:endParaRPr lang="ru-RU" sz="2000" dirty="0">
              <a:solidFill>
                <a:schemeClr val="tx1"/>
              </a:solidFill>
              <a:latin typeface="Times New Roman" pitchFamily="18" charset="0"/>
              <a:cs typeface="Times New Roman" pitchFamily="18" charset="0"/>
            </a:endParaRPr>
          </a:p>
        </p:txBody>
      </p:sp>
      <p:pic>
        <p:nvPicPr>
          <p:cNvPr id="9" name="object 7"/>
          <p:cNvPicPr/>
          <p:nvPr/>
        </p:nvPicPr>
        <p:blipFill>
          <a:blip r:embed="rId2" cstate="print"/>
          <a:stretch>
            <a:fillRect/>
          </a:stretch>
        </p:blipFill>
        <p:spPr>
          <a:xfrm>
            <a:off x="0" y="0"/>
            <a:ext cx="2285984" cy="1571612"/>
          </a:xfrm>
          <a:prstGeom prst="rect">
            <a:avLst/>
          </a:prstGeom>
        </p:spPr>
      </p:pic>
      <p:cxnSp>
        <p:nvCxnSpPr>
          <p:cNvPr id="11" name="Прямая со стрелкой 10"/>
          <p:cNvCxnSpPr>
            <a:endCxn id="5" idx="0"/>
          </p:cNvCxnSpPr>
          <p:nvPr/>
        </p:nvCxnSpPr>
        <p:spPr>
          <a:xfrm rot="5400000">
            <a:off x="2207672" y="2743464"/>
            <a:ext cx="535785" cy="494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a:stCxn id="5" idx="3"/>
          </p:cNvCxnSpPr>
          <p:nvPr/>
        </p:nvCxnSpPr>
        <p:spPr>
          <a:xfrm flipV="1">
            <a:off x="4621469" y="2428868"/>
            <a:ext cx="879225"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6" idx="2"/>
          </p:cNvCxnSpPr>
          <p:nvPr/>
        </p:nvCxnSpPr>
        <p:spPr>
          <a:xfrm rot="16200000" flipH="1">
            <a:off x="6557618" y="2771412"/>
            <a:ext cx="589362" cy="114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10800000" flipV="1">
            <a:off x="5000628" y="4357694"/>
            <a:ext cx="121444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1670" y="0"/>
            <a:ext cx="7072330" cy="1571612"/>
          </a:xfrm>
        </p:spPr>
        <p:style>
          <a:lnRef idx="1">
            <a:schemeClr val="accent5"/>
          </a:lnRef>
          <a:fillRef idx="2">
            <a:schemeClr val="accent5"/>
          </a:fillRef>
          <a:effectRef idx="1">
            <a:schemeClr val="accent5"/>
          </a:effectRef>
          <a:fontRef idx="minor">
            <a:schemeClr val="dk1"/>
          </a:fontRef>
        </p:style>
        <p:txBody>
          <a:bodyPr/>
          <a:lstStyle/>
          <a:p>
            <a:r>
              <a:rPr lang="ru-RU" dirty="0" smtClean="0">
                <a:solidFill>
                  <a:schemeClr val="accent2"/>
                </a:solidFill>
                <a:latin typeface="Georgia" pitchFamily="18" charset="0"/>
              </a:rPr>
              <a:t>Нормативные документы</a:t>
            </a:r>
            <a:endParaRPr lang="ru-RU" dirty="0">
              <a:solidFill>
                <a:schemeClr val="accent2"/>
              </a:solidFill>
            </a:endParaRPr>
          </a:p>
        </p:txBody>
      </p:sp>
      <p:sp>
        <p:nvSpPr>
          <p:cNvPr id="3" name="Содержимое 2"/>
          <p:cNvSpPr>
            <a:spLocks noGrp="1"/>
          </p:cNvSpPr>
          <p:nvPr>
            <p:ph idx="1"/>
          </p:nvPr>
        </p:nvSpPr>
        <p:spPr>
          <a:xfrm>
            <a:off x="0" y="1357298"/>
            <a:ext cx="9144000" cy="5500702"/>
          </a:xfrm>
        </p:spPr>
        <p:style>
          <a:lnRef idx="1">
            <a:schemeClr val="accent5"/>
          </a:lnRef>
          <a:fillRef idx="2">
            <a:schemeClr val="accent5"/>
          </a:fillRef>
          <a:effectRef idx="1">
            <a:schemeClr val="accent5"/>
          </a:effectRef>
          <a:fontRef idx="minor">
            <a:schemeClr val="dk1"/>
          </a:fontRef>
        </p:style>
        <p:txBody>
          <a:bodyPr>
            <a:normAutofit/>
          </a:bodyPr>
          <a:lstStyle/>
          <a:p>
            <a:r>
              <a:rPr lang="ru-RU" dirty="0" smtClean="0">
                <a:latin typeface="Georgia" pitchFamily="18" charset="0"/>
              </a:rPr>
              <a:t>Федеральный закон "Об образовании в Российской Федерации" N 273-ФЗ от 29 декабря 2012 года с изменениями 2018 года;</a:t>
            </a:r>
            <a:endParaRPr lang="ru-RU" altLang="ru-RU" dirty="0" smtClean="0">
              <a:latin typeface="Georgia" pitchFamily="18" charset="0"/>
            </a:endParaRPr>
          </a:p>
          <a:p>
            <a:r>
              <a:rPr lang="ru-RU" altLang="ru-RU" dirty="0" smtClean="0">
                <a:latin typeface="Georgia" pitchFamily="18" charset="0"/>
              </a:rPr>
              <a:t>Приказ </a:t>
            </a:r>
            <a:r>
              <a:rPr lang="ru-RU" altLang="ru-RU" dirty="0" err="1" smtClean="0">
                <a:latin typeface="Georgia" pitchFamily="18" charset="0"/>
              </a:rPr>
              <a:t>Минпросвещения</a:t>
            </a:r>
            <a:r>
              <a:rPr lang="ru-RU" altLang="ru-RU" dirty="0" smtClean="0">
                <a:latin typeface="Georgia" pitchFamily="18" charset="0"/>
              </a:rPr>
              <a:t>  РФ от 24 марта 2023 года N 196 </a:t>
            </a:r>
            <a:r>
              <a:rPr lang="ru-RU" altLang="ru-RU" sz="1600" dirty="0" smtClean="0">
                <a:latin typeface="Georgia" pitchFamily="18" charset="0"/>
              </a:rPr>
              <a:t>(зарегистрирован Министерством юстиции РФ от 02 июня 2023 г)</a:t>
            </a:r>
          </a:p>
          <a:p>
            <a:pPr algn="just"/>
            <a:r>
              <a:rPr lang="ru-RU" altLang="ru-RU" dirty="0" smtClean="0">
                <a:latin typeface="Georgia" pitchFamily="18" charset="0"/>
              </a:rPr>
              <a:t>Положение;</a:t>
            </a:r>
          </a:p>
          <a:p>
            <a:pPr algn="just"/>
            <a:r>
              <a:rPr lang="ru-RU" altLang="ru-RU" dirty="0" smtClean="0">
                <a:latin typeface="Georgia" pitchFamily="18" charset="0"/>
              </a:rPr>
              <a:t>Протокол ОУ об аттестации педагогических работников на СЗД.</a:t>
            </a:r>
          </a:p>
          <a:p>
            <a:endParaRPr lang="ru-RU" dirty="0"/>
          </a:p>
        </p:txBody>
      </p:sp>
      <p:pic>
        <p:nvPicPr>
          <p:cNvPr id="5" name="object 7"/>
          <p:cNvPicPr/>
          <p:nvPr/>
        </p:nvPicPr>
        <p:blipFill>
          <a:blip r:embed="rId2" cstate="print"/>
          <a:stretch>
            <a:fillRect/>
          </a:stretch>
        </p:blipFill>
        <p:spPr>
          <a:xfrm>
            <a:off x="0" y="0"/>
            <a:ext cx="2285984" cy="1571612"/>
          </a:xfrm>
          <a:prstGeom prst="rect">
            <a:avLst/>
          </a:prstGeom>
        </p:spPr>
      </p:pic>
      <p:pic>
        <p:nvPicPr>
          <p:cNvPr id="9218" name="Picture 2" descr="http://qrcoder.ru/code/?https%3A%2F%2Fedu.sbor.ru%2Fsites%2Fdefault%2Ffiles%2FFZ273_23.pdf&amp;4&amp;0"/>
          <p:cNvPicPr>
            <a:picLocks noChangeAspect="1" noChangeArrowheads="1"/>
          </p:cNvPicPr>
          <p:nvPr/>
        </p:nvPicPr>
        <p:blipFill>
          <a:blip r:embed="rId3"/>
          <a:srcRect/>
          <a:stretch>
            <a:fillRect/>
          </a:stretch>
        </p:blipFill>
        <p:spPr bwMode="auto">
          <a:xfrm>
            <a:off x="7715272" y="0"/>
            <a:ext cx="1428728" cy="150017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57422" y="0"/>
            <a:ext cx="5357850" cy="928670"/>
          </a:xfrm>
        </p:spPr>
        <p:txBody>
          <a:bodyPr>
            <a:normAutofit fontScale="90000"/>
          </a:bodyPr>
          <a:lstStyle/>
          <a:p>
            <a:r>
              <a:rPr lang="ru-RU" sz="1600" dirty="0" smtClean="0">
                <a:latin typeface="Times New Roman" pitchFamily="18" charset="0"/>
                <a:cs typeface="Times New Roman" pitchFamily="18" charset="0"/>
              </a:rPr>
              <a:t>Постановление Правительства РФ от 21 февраля 2022 г. N 225 "Об утверждении номенклатуры должностей педагогических работников организаций, осуществляющих образовательную деятельность, должностей руководителей образовательных организаций";</a:t>
            </a:r>
            <a:endParaRPr lang="ru-RU" sz="1600" dirty="0"/>
          </a:p>
        </p:txBody>
      </p:sp>
      <p:graphicFrame>
        <p:nvGraphicFramePr>
          <p:cNvPr id="5" name="Содержимое 4"/>
          <p:cNvGraphicFramePr>
            <a:graphicFrameLocks noGrp="1"/>
          </p:cNvGraphicFramePr>
          <p:nvPr>
            <p:ph idx="1"/>
          </p:nvPr>
        </p:nvGraphicFramePr>
        <p:xfrm>
          <a:off x="214313" y="1285875"/>
          <a:ext cx="8715376" cy="5191760"/>
        </p:xfrm>
        <a:graphic>
          <a:graphicData uri="http://schemas.openxmlformats.org/drawingml/2006/table">
            <a:tbl>
              <a:tblPr firstRow="1" bandRow="1">
                <a:tableStyleId>{5C22544A-7EE6-4342-B048-85BDC9FD1C3A}</a:tableStyleId>
              </a:tblPr>
              <a:tblGrid>
                <a:gridCol w="4357688"/>
                <a:gridCol w="4357688"/>
              </a:tblGrid>
              <a:tr h="370840">
                <a:tc>
                  <a:txBody>
                    <a:bodyPr/>
                    <a:lstStyle/>
                    <a:p>
                      <a:endParaRPr lang="ru-RU" dirty="0"/>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dirty="0"/>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dirty="0"/>
                    </a:p>
                  </a:txBody>
                  <a:tcPr/>
                </a:tc>
              </a:tr>
            </a:tbl>
          </a:graphicData>
        </a:graphic>
      </p:graphicFrame>
      <p:pic>
        <p:nvPicPr>
          <p:cNvPr id="4" name="object 7"/>
          <p:cNvPicPr/>
          <p:nvPr/>
        </p:nvPicPr>
        <p:blipFill>
          <a:blip r:embed="rId2" cstate="print"/>
          <a:stretch>
            <a:fillRect/>
          </a:stretch>
        </p:blipFill>
        <p:spPr>
          <a:xfrm>
            <a:off x="0" y="0"/>
            <a:ext cx="2500298" cy="928670"/>
          </a:xfrm>
          <a:prstGeom prst="rect">
            <a:avLst/>
          </a:prstGeom>
        </p:spPr>
      </p:pic>
      <p:graphicFrame>
        <p:nvGraphicFramePr>
          <p:cNvPr id="6" name="Содержимое 3"/>
          <p:cNvGraphicFramePr>
            <a:graphicFrameLocks/>
          </p:cNvGraphicFramePr>
          <p:nvPr/>
        </p:nvGraphicFramePr>
        <p:xfrm>
          <a:off x="-142940" y="1112266"/>
          <a:ext cx="9286940" cy="5745734"/>
        </p:xfrm>
        <a:graphic>
          <a:graphicData uri="http://schemas.openxmlformats.org/drawingml/2006/table">
            <a:tbl>
              <a:tblPr firstRow="1" bandRow="1">
                <a:tableStyleId>{5C22544A-7EE6-4342-B048-85BDC9FD1C3A}</a:tableStyleId>
              </a:tblPr>
              <a:tblGrid>
                <a:gridCol w="3143304"/>
                <a:gridCol w="6143636"/>
              </a:tblGrid>
              <a:tr h="565647">
                <a:tc>
                  <a:txBody>
                    <a:bodyPr/>
                    <a:lstStyle/>
                    <a:p>
                      <a:pPr indent="540385"/>
                      <a:r>
                        <a:rPr lang="ru-RU" sz="1600" b="0" dirty="0">
                          <a:solidFill>
                            <a:schemeClr val="tx1"/>
                          </a:solidFill>
                          <a:latin typeface="Times New Roman"/>
                          <a:ea typeface="Times New Roman"/>
                          <a:cs typeface="Times New Roman"/>
                        </a:rPr>
                        <a:t>Воспитатель</a:t>
                      </a:r>
                    </a:p>
                  </a:txBody>
                  <a:tcPr marL="68580" marR="68580" marT="0" marB="0">
                    <a:solidFill>
                      <a:srgbClr val="00B0F0"/>
                    </a:solidFill>
                  </a:tcPr>
                </a:tc>
                <a:tc>
                  <a:txBody>
                    <a:bodyPr/>
                    <a:lstStyle/>
                    <a:p>
                      <a:pPr indent="540385">
                        <a:spcAft>
                          <a:spcPts val="0"/>
                        </a:spcAft>
                      </a:pPr>
                      <a:r>
                        <a:rPr lang="ru-RU" sz="1600" b="0" dirty="0">
                          <a:solidFill>
                            <a:schemeClr val="tx1"/>
                          </a:solidFill>
                          <a:latin typeface="Times New Roman"/>
                          <a:ea typeface="Times New Roman"/>
                          <a:cs typeface="Times New Roman"/>
                        </a:rPr>
                        <a:t>Преподаватель-организатор основ безопасности жизнедеятельности</a:t>
                      </a:r>
                    </a:p>
                  </a:txBody>
                  <a:tcPr marL="68580" marR="68580" marT="0" marB="0">
                    <a:solidFill>
                      <a:srgbClr val="00B0F0"/>
                    </a:solidFill>
                  </a:tcPr>
                </a:tc>
              </a:tr>
              <a:tr h="425559">
                <a:tc>
                  <a:txBody>
                    <a:bodyPr/>
                    <a:lstStyle/>
                    <a:p>
                      <a:pPr indent="540385"/>
                      <a:r>
                        <a:rPr lang="ru-RU" sz="1600" dirty="0">
                          <a:latin typeface="Times New Roman"/>
                          <a:ea typeface="Times New Roman"/>
                          <a:cs typeface="Times New Roman"/>
                        </a:rPr>
                        <a:t>Инструктор-методист</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Руководитель физического воспитания</a:t>
                      </a:r>
                    </a:p>
                  </a:txBody>
                  <a:tcPr marL="68580" marR="68580" marT="0" marB="0">
                    <a:solidFill>
                      <a:srgbClr val="00B0F0"/>
                    </a:solidFill>
                  </a:tcPr>
                </a:tc>
              </a:tr>
              <a:tr h="405499">
                <a:tc>
                  <a:txBody>
                    <a:bodyPr/>
                    <a:lstStyle/>
                    <a:p>
                      <a:pPr indent="540385"/>
                      <a:r>
                        <a:rPr lang="ru-RU" sz="1600" dirty="0">
                          <a:latin typeface="Times New Roman"/>
                          <a:ea typeface="Times New Roman"/>
                          <a:cs typeface="Times New Roman"/>
                        </a:rPr>
                        <a:t>Инструктор по труду</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Социальный педагог</a:t>
                      </a:r>
                    </a:p>
                  </a:txBody>
                  <a:tcPr marL="68580" marR="68580" marT="0" marB="0">
                    <a:solidFill>
                      <a:srgbClr val="00B0F0"/>
                    </a:solidFill>
                  </a:tcPr>
                </a:tc>
              </a:tr>
              <a:tr h="548969">
                <a:tc>
                  <a:txBody>
                    <a:bodyPr/>
                    <a:lstStyle/>
                    <a:p>
                      <a:pPr indent="540385"/>
                      <a:r>
                        <a:rPr lang="ru-RU" sz="1600" dirty="0">
                          <a:latin typeface="Times New Roman"/>
                          <a:ea typeface="Times New Roman"/>
                          <a:cs typeface="Times New Roman"/>
                        </a:rPr>
                        <a:t>Инструктор по физической культуре</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Старший вожатый</a:t>
                      </a:r>
                    </a:p>
                  </a:txBody>
                  <a:tcPr marL="68580" marR="68580" marT="0" marB="0">
                    <a:solidFill>
                      <a:srgbClr val="00B0F0"/>
                    </a:solidFill>
                  </a:tcPr>
                </a:tc>
              </a:tr>
              <a:tr h="314983">
                <a:tc>
                  <a:txBody>
                    <a:bodyPr/>
                    <a:lstStyle/>
                    <a:p>
                      <a:pPr indent="540385"/>
                      <a:r>
                        <a:rPr lang="ru-RU" sz="1600" dirty="0">
                          <a:latin typeface="Times New Roman"/>
                          <a:ea typeface="Times New Roman"/>
                          <a:cs typeface="Times New Roman"/>
                        </a:rPr>
                        <a:t>Концертмейстер</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Старший воспитатель</a:t>
                      </a:r>
                    </a:p>
                  </a:txBody>
                  <a:tcPr marL="68580" marR="68580" marT="0" marB="0">
                    <a:solidFill>
                      <a:srgbClr val="00B0F0"/>
                    </a:solidFill>
                  </a:tcPr>
                </a:tc>
              </a:tr>
              <a:tr h="329461">
                <a:tc>
                  <a:txBody>
                    <a:bodyPr/>
                    <a:lstStyle/>
                    <a:p>
                      <a:pPr indent="540385"/>
                      <a:r>
                        <a:rPr lang="ru-RU" sz="1600" dirty="0">
                          <a:latin typeface="Times New Roman"/>
                          <a:ea typeface="Times New Roman"/>
                          <a:cs typeface="Times New Roman"/>
                        </a:rPr>
                        <a:t>Логопед</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Старший инструктор-методист</a:t>
                      </a:r>
                    </a:p>
                  </a:txBody>
                  <a:tcPr marL="68580" marR="68580" marT="0" marB="0">
                    <a:solidFill>
                      <a:srgbClr val="00B0F0"/>
                    </a:solidFill>
                  </a:tcPr>
                </a:tc>
              </a:tr>
              <a:tr h="510861">
                <a:tc>
                  <a:txBody>
                    <a:bodyPr/>
                    <a:lstStyle/>
                    <a:p>
                      <a:pPr indent="540385"/>
                      <a:r>
                        <a:rPr lang="ru-RU" sz="1600" dirty="0">
                          <a:latin typeface="Times New Roman"/>
                          <a:ea typeface="Times New Roman"/>
                          <a:cs typeface="Times New Roman"/>
                        </a:rPr>
                        <a:t>Мастер производственного обучения</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Старший методист</a:t>
                      </a:r>
                    </a:p>
                  </a:txBody>
                  <a:tcPr marL="68580" marR="68580" marT="0" marB="0">
                    <a:solidFill>
                      <a:srgbClr val="00B0F0"/>
                    </a:solidFill>
                  </a:tcPr>
                </a:tc>
              </a:tr>
              <a:tr h="256607">
                <a:tc>
                  <a:txBody>
                    <a:bodyPr/>
                    <a:lstStyle/>
                    <a:p>
                      <a:pPr indent="540385">
                        <a:spcAft>
                          <a:spcPts val="0"/>
                        </a:spcAft>
                      </a:pPr>
                      <a:r>
                        <a:rPr lang="ru-RU" sz="1600" dirty="0">
                          <a:latin typeface="Times New Roman"/>
                          <a:ea typeface="Times New Roman"/>
                          <a:cs typeface="Times New Roman"/>
                        </a:rPr>
                        <a:t>Методист</a:t>
                      </a:r>
                    </a:p>
                  </a:txBody>
                  <a:tcPr marL="68580" marR="68580" marT="0" marB="0">
                    <a:solidFill>
                      <a:srgbClr val="00B0F0"/>
                    </a:solidFill>
                  </a:tcPr>
                </a:tc>
                <a:tc>
                  <a:txBody>
                    <a:bodyPr/>
                    <a:lstStyle/>
                    <a:p>
                      <a:pPr indent="540385" algn="l">
                        <a:spcAft>
                          <a:spcPts val="0"/>
                        </a:spcAft>
                      </a:pPr>
                      <a:r>
                        <a:rPr lang="ru-RU" sz="1600" dirty="0">
                          <a:latin typeface="Times New Roman"/>
                          <a:ea typeface="Times New Roman"/>
                          <a:cs typeface="Times New Roman"/>
                        </a:rPr>
                        <a:t>Старший педагог дополнительного образования</a:t>
                      </a:r>
                    </a:p>
                  </a:txBody>
                  <a:tcPr marL="68580" marR="68580" marT="0" marB="0">
                    <a:solidFill>
                      <a:srgbClr val="00B0F0"/>
                    </a:solidFill>
                  </a:tcPr>
                </a:tc>
              </a:tr>
              <a:tr h="285752">
                <a:tc>
                  <a:txBody>
                    <a:bodyPr/>
                    <a:lstStyle/>
                    <a:p>
                      <a:pPr indent="540385">
                        <a:spcAft>
                          <a:spcPts val="0"/>
                        </a:spcAft>
                      </a:pPr>
                      <a:r>
                        <a:rPr lang="ru-RU" sz="1600" dirty="0">
                          <a:latin typeface="Times New Roman"/>
                          <a:ea typeface="Times New Roman"/>
                          <a:cs typeface="Times New Roman"/>
                        </a:rPr>
                        <a:t>Музыкальный руководитель</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Старший тренер-преподаватель</a:t>
                      </a:r>
                    </a:p>
                  </a:txBody>
                  <a:tcPr marL="68580" marR="68580" marT="0" marB="0">
                    <a:solidFill>
                      <a:srgbClr val="00B0F0"/>
                    </a:solidFill>
                  </a:tcPr>
                </a:tc>
              </a:tr>
              <a:tr h="510861">
                <a:tc>
                  <a:txBody>
                    <a:bodyPr/>
                    <a:lstStyle/>
                    <a:p>
                      <a:pPr indent="540385">
                        <a:spcAft>
                          <a:spcPts val="0"/>
                        </a:spcAft>
                      </a:pPr>
                      <a:r>
                        <a:rPr lang="ru-RU" sz="1600" dirty="0">
                          <a:latin typeface="Times New Roman"/>
                          <a:ea typeface="Times New Roman"/>
                          <a:cs typeface="Times New Roman"/>
                        </a:rPr>
                        <a:t>Педагог дополнительного образования</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Тренер-преподаватель</a:t>
                      </a:r>
                    </a:p>
                  </a:txBody>
                  <a:tcPr marL="68580" marR="68580" marT="0" marB="0">
                    <a:solidFill>
                      <a:srgbClr val="00B0F0"/>
                    </a:solidFill>
                  </a:tcPr>
                </a:tc>
              </a:tr>
              <a:tr h="419976">
                <a:tc>
                  <a:txBody>
                    <a:bodyPr/>
                    <a:lstStyle/>
                    <a:p>
                      <a:pPr indent="540385">
                        <a:spcAft>
                          <a:spcPts val="0"/>
                        </a:spcAft>
                      </a:pPr>
                      <a:r>
                        <a:rPr lang="ru-RU" sz="1600" dirty="0">
                          <a:latin typeface="Times New Roman"/>
                          <a:ea typeface="Times New Roman"/>
                          <a:cs typeface="Times New Roman"/>
                        </a:rPr>
                        <a:t>Педагог-библиотекарь</a:t>
                      </a:r>
                    </a:p>
                  </a:txBody>
                  <a:tcPr marL="68580" marR="68580" marT="0" marB="0">
                    <a:solidFill>
                      <a:srgbClr val="00B0F0"/>
                    </a:solidFill>
                  </a:tcPr>
                </a:tc>
                <a:tc>
                  <a:txBody>
                    <a:bodyPr/>
                    <a:lstStyle/>
                    <a:p>
                      <a:pPr indent="540385">
                        <a:spcAft>
                          <a:spcPts val="0"/>
                        </a:spcAft>
                      </a:pPr>
                      <a:r>
                        <a:rPr lang="ru-RU" sz="1600" dirty="0" smtClean="0">
                          <a:latin typeface="Times New Roman"/>
                          <a:ea typeface="Times New Roman"/>
                          <a:cs typeface="Times New Roman"/>
                        </a:rPr>
                        <a:t>Советник директора по воспитанию и взаимодействию с детскими общественными объединениями</a:t>
                      </a:r>
                      <a:endParaRPr lang="ru-RU" sz="1600" dirty="0">
                        <a:latin typeface="Times New Roman"/>
                        <a:ea typeface="Times New Roman"/>
                        <a:cs typeface="Times New Roman"/>
                      </a:endParaRPr>
                    </a:p>
                  </a:txBody>
                  <a:tcPr marL="68580" marR="68580" marT="0" marB="0">
                    <a:solidFill>
                      <a:srgbClr val="00B0F0"/>
                    </a:solidFill>
                  </a:tcPr>
                </a:tc>
              </a:tr>
              <a:tr h="215905">
                <a:tc>
                  <a:txBody>
                    <a:bodyPr/>
                    <a:lstStyle/>
                    <a:p>
                      <a:pPr indent="540385">
                        <a:spcAft>
                          <a:spcPts val="0"/>
                        </a:spcAft>
                      </a:pPr>
                      <a:r>
                        <a:rPr lang="ru-RU" sz="1600" dirty="0">
                          <a:latin typeface="Times New Roman"/>
                          <a:ea typeface="Times New Roman"/>
                          <a:cs typeface="Times New Roman"/>
                        </a:rPr>
                        <a:t>Педагог-организатор</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Учитель</a:t>
                      </a:r>
                    </a:p>
                  </a:txBody>
                  <a:tcPr marL="68580" marR="68580" marT="0" marB="0">
                    <a:solidFill>
                      <a:srgbClr val="00B0F0"/>
                    </a:solidFill>
                  </a:tcPr>
                </a:tc>
              </a:tr>
              <a:tr h="314983">
                <a:tc>
                  <a:txBody>
                    <a:bodyPr/>
                    <a:lstStyle/>
                    <a:p>
                      <a:pPr indent="540385">
                        <a:spcAft>
                          <a:spcPts val="0"/>
                        </a:spcAft>
                      </a:pPr>
                      <a:r>
                        <a:rPr lang="ru-RU" sz="1600" dirty="0">
                          <a:latin typeface="Times New Roman"/>
                          <a:ea typeface="Times New Roman"/>
                          <a:cs typeface="Times New Roman"/>
                        </a:rPr>
                        <a:t>Педагог-психолог</a:t>
                      </a:r>
                    </a:p>
                  </a:txBody>
                  <a:tcPr marL="68580" marR="68580" marT="0" marB="0">
                    <a:solidFill>
                      <a:srgbClr val="00B0F0"/>
                    </a:solidFill>
                  </a:tcPr>
                </a:tc>
                <a:tc>
                  <a:txBody>
                    <a:bodyPr/>
                    <a:lstStyle/>
                    <a:p>
                      <a:pPr indent="540385">
                        <a:spcAft>
                          <a:spcPts val="0"/>
                        </a:spcAft>
                      </a:pPr>
                      <a:r>
                        <a:rPr lang="ru-RU" sz="1600" dirty="0">
                          <a:latin typeface="Times New Roman"/>
                          <a:ea typeface="Times New Roman"/>
                          <a:cs typeface="Times New Roman"/>
                        </a:rPr>
                        <a:t>Учитель-дефектолог</a:t>
                      </a:r>
                    </a:p>
                  </a:txBody>
                  <a:tcPr marL="68580" marR="68580" marT="0" marB="0">
                    <a:solidFill>
                      <a:srgbClr val="00B0F0"/>
                    </a:solidFill>
                  </a:tcPr>
                </a:tc>
              </a:tr>
              <a:tr h="545032">
                <a:tc>
                  <a:txBody>
                    <a:bodyPr/>
                    <a:lstStyle/>
                    <a:p>
                      <a:pPr indent="540385">
                        <a:spcAft>
                          <a:spcPts val="0"/>
                        </a:spcAft>
                      </a:pPr>
                      <a:r>
                        <a:rPr lang="ru-RU" sz="1600" dirty="0" smtClean="0">
                          <a:latin typeface="Times New Roman"/>
                          <a:ea typeface="Times New Roman"/>
                          <a:cs typeface="Times New Roman"/>
                        </a:rPr>
                        <a:t>Преподаватель</a:t>
                      </a:r>
                      <a:endParaRPr lang="ru-RU" sz="1600" dirty="0">
                        <a:latin typeface="Times New Roman"/>
                        <a:ea typeface="Times New Roman"/>
                        <a:cs typeface="Times New Roman"/>
                      </a:endParaRPr>
                    </a:p>
                  </a:txBody>
                  <a:tcPr marL="68580" marR="68580" marT="0" marB="0"/>
                </a:tc>
                <a:tc>
                  <a:txBody>
                    <a:bodyPr/>
                    <a:lstStyle/>
                    <a:p>
                      <a:pPr indent="540385">
                        <a:spcAft>
                          <a:spcPts val="0"/>
                        </a:spcAft>
                      </a:pPr>
                      <a:r>
                        <a:rPr lang="ru-RU" sz="1600" dirty="0">
                          <a:latin typeface="Times New Roman"/>
                          <a:ea typeface="Times New Roman"/>
                          <a:cs typeface="Times New Roman"/>
                        </a:rPr>
                        <a:t>Учитель-логопед</a:t>
                      </a:r>
                    </a:p>
                  </a:txBody>
                  <a:tcPr marL="68580" marR="68580" marT="0" marB="0"/>
                </a:tc>
              </a:tr>
            </a:tbl>
          </a:graphicData>
        </a:graphic>
      </p:graphicFrame>
      <p:pic>
        <p:nvPicPr>
          <p:cNvPr id="7" name="Picture 2" descr="http://qrcoder.ru/code/?https%3A%2F%2Fbase.garant.ru%2F403566568%2F%3Fysclid%3Dlmzqara1ds787105265&amp;4&amp;0"/>
          <p:cNvPicPr>
            <a:picLocks noChangeAspect="1" noChangeArrowheads="1"/>
          </p:cNvPicPr>
          <p:nvPr/>
        </p:nvPicPr>
        <p:blipFill>
          <a:blip r:embed="rId3"/>
          <a:srcRect/>
          <a:stretch>
            <a:fillRect/>
          </a:stretch>
        </p:blipFill>
        <p:spPr bwMode="auto">
          <a:xfrm>
            <a:off x="7581900" y="0"/>
            <a:ext cx="1562100" cy="107154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0" y="6927"/>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pPr marL="457200" indent="-457200" algn="just">
              <a:buFont typeface="+mj-lt"/>
              <a:buAutoNum type="arabicPeriod"/>
            </a:pP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u="sng" dirty="0" smtClean="0">
                <a:latin typeface="Times New Roman" pitchFamily="18" charset="0"/>
                <a:cs typeface="Times New Roman" pitchFamily="18" charset="0"/>
              </a:rPr>
              <a:t>Часть </a:t>
            </a:r>
            <a:r>
              <a:rPr lang="ru-RU" sz="2400" u="sng" dirty="0">
                <a:latin typeface="Times New Roman" pitchFamily="18" charset="0"/>
                <a:cs typeface="Times New Roman" pitchFamily="18" charset="0"/>
              </a:rPr>
              <a:t>22 Приказа № 196 освобождает от процедуры ряд лиц</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1.проработавшие </a:t>
            </a:r>
            <a:r>
              <a:rPr lang="ru-RU" sz="2400" dirty="0">
                <a:latin typeface="Times New Roman" pitchFamily="18" charset="0"/>
                <a:cs typeface="Times New Roman" pitchFamily="18" charset="0"/>
              </a:rPr>
              <a:t>на одном месте менее двух лет</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2.имеющие </a:t>
            </a:r>
            <a:r>
              <a:rPr lang="ru-RU" sz="2400" dirty="0">
                <a:latin typeface="Times New Roman" pitchFamily="18" charset="0"/>
                <a:cs typeface="Times New Roman" pitchFamily="18" charset="0"/>
              </a:rPr>
              <a:t>квалификационную категорию;</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3.беременные женщины и женщины находящиеся в отпуске по беременности и родам;</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4.лица, находящиеся в отпуске по уходу за ребенком до достижения им возраста трех лет;</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5.отсутствовавшие </a:t>
            </a:r>
            <a:r>
              <a:rPr lang="ru-RU" sz="2400" dirty="0">
                <a:latin typeface="Times New Roman" pitchFamily="18" charset="0"/>
                <a:cs typeface="Times New Roman" pitchFamily="18" charset="0"/>
              </a:rPr>
              <a:t>на рабочем месте более четыре месяцев в связи заболеванием.</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Все </a:t>
            </a:r>
            <a:r>
              <a:rPr lang="ru-RU" sz="2400" dirty="0">
                <a:latin typeface="Times New Roman" pitchFamily="18" charset="0"/>
                <a:cs typeface="Times New Roman" pitchFamily="18" charset="0"/>
              </a:rPr>
              <a:t>остальные отказаться от прохождения аттестации не имеют права. Это будет нарушением трудовой дисциплины и повлечет последствия в виде дисциплинарного взыскания по статье 192 ТК РФ.</a:t>
            </a:r>
          </a:p>
        </p:txBody>
      </p:sp>
      <p:pic>
        <p:nvPicPr>
          <p:cNvPr id="3" name="object 7"/>
          <p:cNvPicPr/>
          <p:nvPr/>
        </p:nvPicPr>
        <p:blipFill>
          <a:blip r:embed="rId2" cstate="print"/>
          <a:stretch>
            <a:fillRect/>
          </a:stretch>
        </p:blipFill>
        <p:spPr>
          <a:xfrm>
            <a:off x="321219" y="252821"/>
            <a:ext cx="2286000" cy="1167054"/>
          </a:xfrm>
          <a:prstGeom prst="rect">
            <a:avLst/>
          </a:prstGeom>
        </p:spPr>
      </p:pic>
      <p:sp>
        <p:nvSpPr>
          <p:cNvPr id="6" name="Заголовок 1"/>
          <p:cNvSpPr txBox="1">
            <a:spLocks/>
          </p:cNvSpPr>
          <p:nvPr/>
        </p:nvSpPr>
        <p:spPr>
          <a:xfrm>
            <a:off x="2825552" y="0"/>
            <a:ext cx="6318448" cy="141763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Аттестация на СЗД</a:t>
            </a:r>
            <a:endParaRPr lang="ru-RU" b="1" dirty="0">
              <a:latin typeface="Times New Roman" pitchFamily="18" charset="0"/>
              <a:cs typeface="Times New Roman" pitchFamily="18" charset="0"/>
            </a:endParaRPr>
          </a:p>
        </p:txBody>
      </p:sp>
      <p:pic>
        <p:nvPicPr>
          <p:cNvPr id="5" name="object 7"/>
          <p:cNvPicPr/>
          <p:nvPr/>
        </p:nvPicPr>
        <p:blipFill>
          <a:blip r:embed="rId2" cstate="print"/>
          <a:stretch>
            <a:fillRect/>
          </a:stretch>
        </p:blipFill>
        <p:spPr>
          <a:xfrm>
            <a:off x="285720" y="285728"/>
            <a:ext cx="2286000" cy="1167054"/>
          </a:xfrm>
          <a:prstGeom prst="rect">
            <a:avLst/>
          </a:prstGeom>
        </p:spPr>
      </p:pic>
    </p:spTree>
    <p:extLst>
      <p:ext uri="{BB962C8B-B14F-4D97-AF65-F5344CB8AC3E}">
        <p14:creationId xmlns:p14="http://schemas.microsoft.com/office/powerpoint/2010/main" xmlns="" val="3232325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54" y="0"/>
            <a:ext cx="9130145" cy="1417638"/>
          </a:xfrm>
        </p:spPr>
        <p:style>
          <a:lnRef idx="1">
            <a:schemeClr val="accent5"/>
          </a:lnRef>
          <a:fillRef idx="2">
            <a:schemeClr val="accent5"/>
          </a:fillRef>
          <a:effectRef idx="1">
            <a:schemeClr val="accent5"/>
          </a:effectRef>
          <a:fontRef idx="minor">
            <a:schemeClr val="dk1"/>
          </a:fontRef>
        </p:style>
        <p:txBody>
          <a:bodyPr>
            <a:normAutofit/>
          </a:bodyPr>
          <a:lstStyle/>
          <a:p>
            <a:r>
              <a:rPr lang="ru-RU" dirty="0" smtClean="0">
                <a:latin typeface="Times New Roman" pitchFamily="18" charset="0"/>
                <a:cs typeface="Times New Roman" pitchFamily="18" charset="0"/>
              </a:rPr>
              <a:t>			Аттестация на СЗД</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0" y="1357298"/>
            <a:ext cx="9144000" cy="5500702"/>
          </a:xfrm>
        </p:spPr>
        <p:style>
          <a:lnRef idx="1">
            <a:schemeClr val="accent5"/>
          </a:lnRef>
          <a:fillRef idx="2">
            <a:schemeClr val="accent5"/>
          </a:fillRef>
          <a:effectRef idx="1">
            <a:schemeClr val="accent5"/>
          </a:effectRef>
          <a:fontRef idx="minor">
            <a:schemeClr val="dk1"/>
          </a:fontRef>
        </p:style>
        <p:txBody>
          <a:bodyPr>
            <a:noAutofit/>
          </a:bodyPr>
          <a:lstStyle/>
          <a:p>
            <a:r>
              <a:rPr lang="ru-RU" sz="2400" dirty="0" smtClean="0">
                <a:latin typeface="Times New Roman" pitchFamily="18" charset="0"/>
                <a:cs typeface="Times New Roman" pitchFamily="18" charset="0"/>
              </a:rPr>
              <a:t>АК создается распорядительным актом работодателя из числа работников организации и состоит не менее чем из 5 человек (п.6);</a:t>
            </a:r>
          </a:p>
          <a:p>
            <a:r>
              <a:rPr lang="ru-RU" sz="2400" dirty="0" smtClean="0">
                <a:latin typeface="Times New Roman" pitchFamily="18" charset="0"/>
                <a:cs typeface="Times New Roman" pitchFamily="18" charset="0"/>
              </a:rPr>
              <a:t>Руководитель ОО в состав АК не входит(п.7)</a:t>
            </a:r>
            <a:r>
              <a:rPr lang="ru-RU" sz="2400" dirty="0" smtClean="0">
                <a:solidFill>
                  <a:schemeClr val="tx1"/>
                </a:solidFill>
                <a:latin typeface="Times New Roman" pitchFamily="18" charset="0"/>
                <a:cs typeface="Times New Roman" pitchFamily="18" charset="0"/>
              </a:rPr>
              <a:t>;</a:t>
            </a:r>
          </a:p>
          <a:p>
            <a:r>
              <a:rPr lang="ru-RU" sz="2400" dirty="0" smtClean="0">
                <a:latin typeface="Times New Roman" pitchFamily="18" charset="0"/>
                <a:cs typeface="Times New Roman" pitchFamily="18" charset="0"/>
              </a:rPr>
              <a:t>Распорядительный акт работодателя, содержит список педагогических работников, подлежащих аттестации, и график проведения аттестации (п.8);</a:t>
            </a:r>
          </a:p>
          <a:p>
            <a:r>
              <a:rPr lang="ru-RU" sz="2400" dirty="0" smtClean="0">
                <a:latin typeface="Times New Roman" pitchFamily="18" charset="0"/>
                <a:cs typeface="Times New Roman" pitchFamily="18" charset="0"/>
              </a:rPr>
              <a:t>У работодателя хранится: протокол заседания АК, представление работодателя и дополнительные сведения (при наличии) (п.19);</a:t>
            </a:r>
          </a:p>
          <a:p>
            <a:r>
              <a:rPr lang="ru-RU" sz="2400" dirty="0" smtClean="0">
                <a:latin typeface="Times New Roman" pitchFamily="18" charset="0"/>
                <a:cs typeface="Times New Roman" pitchFamily="18" charset="0"/>
              </a:rPr>
              <a:t>В состав АК при отсутствии первичной профсоюзной организации включается представитель выборного органа ОО (п.7);</a:t>
            </a:r>
          </a:p>
          <a:p>
            <a:r>
              <a:rPr lang="ru-RU" sz="2400" dirty="0" smtClean="0">
                <a:latin typeface="Times New Roman" pitchFamily="18" charset="0"/>
                <a:cs typeface="Times New Roman" pitchFamily="18" charset="0"/>
              </a:rPr>
              <a:t>Уточнено: аттестация педагогических работников осуществляется на основе представления работодателя (п.10).</a:t>
            </a:r>
            <a:endParaRPr lang="ru-RU" sz="2400" dirty="0"/>
          </a:p>
        </p:txBody>
      </p:sp>
      <p:pic>
        <p:nvPicPr>
          <p:cNvPr id="4" name="object 7"/>
          <p:cNvPicPr/>
          <p:nvPr/>
        </p:nvPicPr>
        <p:blipFill>
          <a:blip r:embed="rId2" cstate="print"/>
          <a:stretch>
            <a:fillRect/>
          </a:stretch>
        </p:blipFill>
        <p:spPr>
          <a:xfrm>
            <a:off x="473371" y="167974"/>
            <a:ext cx="2286000" cy="1167054"/>
          </a:xfrm>
          <a:prstGeom prst="rect">
            <a:avLst/>
          </a:prstGeom>
        </p:spPr>
      </p:pic>
      <p:sp>
        <p:nvSpPr>
          <p:cNvPr id="5" name="Заголовок 1"/>
          <p:cNvSpPr txBox="1">
            <a:spLocks/>
          </p:cNvSpPr>
          <p:nvPr/>
        </p:nvSpPr>
        <p:spPr>
          <a:xfrm>
            <a:off x="13853" y="0"/>
            <a:ext cx="9130147" cy="141763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Аттестация на СЗ</a:t>
            </a:r>
            <a:r>
              <a:rPr lang="ru-RU" dirty="0" smtClean="0">
                <a:latin typeface="Times New Roman" pitchFamily="18" charset="0"/>
                <a:cs typeface="Times New Roman" pitchFamily="18" charset="0"/>
              </a:rPr>
              <a:t>Д</a:t>
            </a:r>
            <a:endParaRPr lang="ru-RU" dirty="0">
              <a:latin typeface="Times New Roman" pitchFamily="18" charset="0"/>
              <a:cs typeface="Times New Roman" pitchFamily="18" charset="0"/>
            </a:endParaRPr>
          </a:p>
        </p:txBody>
      </p:sp>
      <p:pic>
        <p:nvPicPr>
          <p:cNvPr id="6" name="object 7"/>
          <p:cNvPicPr/>
          <p:nvPr/>
        </p:nvPicPr>
        <p:blipFill>
          <a:blip r:embed="rId2" cstate="print"/>
          <a:stretch>
            <a:fillRect/>
          </a:stretch>
        </p:blipFill>
        <p:spPr>
          <a:xfrm>
            <a:off x="251520" y="125292"/>
            <a:ext cx="2286000" cy="123200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54" y="0"/>
            <a:ext cx="9130145" cy="1417638"/>
          </a:xfrm>
        </p:spPr>
        <p:style>
          <a:lnRef idx="1">
            <a:schemeClr val="accent5"/>
          </a:lnRef>
          <a:fillRef idx="2">
            <a:schemeClr val="accent5"/>
          </a:fillRef>
          <a:effectRef idx="1">
            <a:schemeClr val="accent5"/>
          </a:effectRef>
          <a:fontRef idx="minor">
            <a:schemeClr val="dk1"/>
          </a:fontRef>
        </p:style>
        <p:txBody>
          <a:bodyPr>
            <a:normAutofit/>
          </a:bodyPr>
          <a:lstStyle/>
          <a:p>
            <a:r>
              <a:rPr lang="ru-RU" dirty="0" smtClean="0">
                <a:latin typeface="Times New Roman" pitchFamily="18" charset="0"/>
                <a:cs typeface="Times New Roman" pitchFamily="18" charset="0"/>
              </a:rPr>
              <a:t>			Аттестация на СЗД</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0" y="1357298"/>
            <a:ext cx="9144000" cy="5500702"/>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lgn="ctr">
              <a:buNone/>
            </a:pPr>
            <a:r>
              <a:rPr lang="ru-RU" dirty="0" smtClean="0">
                <a:latin typeface="Times New Roman" pitchFamily="18" charset="0"/>
                <a:cs typeface="Times New Roman" pitchFamily="18" charset="0"/>
              </a:rPr>
              <a:t>-Закон </a:t>
            </a:r>
            <a:r>
              <a:rPr lang="ru-RU" dirty="0">
                <a:latin typeface="Times New Roman" pitchFamily="18" charset="0"/>
                <a:cs typeface="Times New Roman" pitchFamily="18" charset="0"/>
              </a:rPr>
              <a:t>устанавливает </a:t>
            </a:r>
            <a:r>
              <a:rPr lang="ru-RU" dirty="0" smtClean="0">
                <a:latin typeface="Times New Roman" pitchFamily="18" charset="0"/>
                <a:cs typeface="Times New Roman" pitchFamily="18" charset="0"/>
              </a:rPr>
              <a:t>сроки </a:t>
            </a:r>
            <a:r>
              <a:rPr lang="ru-RU" dirty="0">
                <a:latin typeface="Times New Roman" pitchFamily="18" charset="0"/>
                <a:cs typeface="Times New Roman" pitchFamily="18" charset="0"/>
              </a:rPr>
              <a:t>аттестации на соответствие занимаемой </a:t>
            </a:r>
            <a:r>
              <a:rPr lang="ru-RU" dirty="0" smtClean="0">
                <a:latin typeface="Times New Roman" pitchFamily="18" charset="0"/>
                <a:cs typeface="Times New Roman" pitchFamily="18" charset="0"/>
              </a:rPr>
              <a:t>должности: </a:t>
            </a:r>
          </a:p>
          <a:p>
            <a:pPr marL="0" indent="0" algn="just">
              <a:buNone/>
            </a:pPr>
            <a:r>
              <a:rPr lang="ru-RU" dirty="0" smtClean="0">
                <a:latin typeface="Times New Roman" pitchFamily="18" charset="0"/>
                <a:cs typeface="Times New Roman" pitchFamily="18" charset="0"/>
              </a:rPr>
              <a:t>Если </a:t>
            </a:r>
            <a:r>
              <a:rPr lang="ru-RU" dirty="0">
                <a:latin typeface="Times New Roman" pitchFamily="18" charset="0"/>
                <a:cs typeface="Times New Roman" pitchFamily="18" charset="0"/>
              </a:rPr>
              <a:t>работник не сможет посетить заседание комиссии лично, его перенесут не менее чем на 30 дней. Но если уважительной причины отсутствия нет, мероприятие проведут без аттестуемого.</a:t>
            </a:r>
            <a:r>
              <a:rPr lang="ru-RU" dirty="0"/>
              <a:t> </a:t>
            </a:r>
          </a:p>
          <a:p>
            <a:pPr marL="0" indent="0" algn="ctr">
              <a:buNone/>
            </a:pPr>
            <a:r>
              <a:rPr lang="ru-RU" dirty="0" smtClean="0">
                <a:latin typeface="Times New Roman" pitchFamily="18" charset="0"/>
                <a:cs typeface="Times New Roman" pitchFamily="18" charset="0"/>
              </a:rPr>
              <a:t>-Результаты</a:t>
            </a:r>
            <a:r>
              <a:rPr lang="ru-RU" dirty="0">
                <a:latin typeface="Times New Roman" pitchFamily="18" charset="0"/>
                <a:cs typeface="Times New Roman" pitchFamily="18" charset="0"/>
              </a:rPr>
              <a:t>, полученные путем открытого голосования членов комиссии, заносят в протокол. </a:t>
            </a:r>
            <a:r>
              <a:rPr lang="ru-RU" dirty="0" smtClean="0">
                <a:latin typeface="Times New Roman" pitchFamily="18" charset="0"/>
                <a:cs typeface="Times New Roman" pitchFamily="18" charset="0"/>
              </a:rPr>
              <a:t>Выписка из протокола хранится в личном деле. Сведения о прохождении аттестации на СЗД в трудовую книжку не заносятся</a:t>
            </a:r>
            <a:endParaRPr lang="ru-RU" dirty="0"/>
          </a:p>
        </p:txBody>
      </p:sp>
      <p:pic>
        <p:nvPicPr>
          <p:cNvPr id="4" name="object 7"/>
          <p:cNvPicPr/>
          <p:nvPr/>
        </p:nvPicPr>
        <p:blipFill>
          <a:blip r:embed="rId2" cstate="print"/>
          <a:stretch>
            <a:fillRect/>
          </a:stretch>
        </p:blipFill>
        <p:spPr>
          <a:xfrm>
            <a:off x="473371" y="167974"/>
            <a:ext cx="2286000" cy="1167054"/>
          </a:xfrm>
          <a:prstGeom prst="rect">
            <a:avLst/>
          </a:prstGeom>
        </p:spPr>
      </p:pic>
      <p:sp>
        <p:nvSpPr>
          <p:cNvPr id="5" name="Заголовок 1"/>
          <p:cNvSpPr txBox="1">
            <a:spLocks/>
          </p:cNvSpPr>
          <p:nvPr/>
        </p:nvSpPr>
        <p:spPr>
          <a:xfrm>
            <a:off x="13853" y="0"/>
            <a:ext cx="9130147" cy="141763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Аттестация на СЗД</a:t>
            </a:r>
            <a:endParaRPr lang="ru-RU" b="1" dirty="0">
              <a:latin typeface="Times New Roman" pitchFamily="18" charset="0"/>
              <a:cs typeface="Times New Roman" pitchFamily="18" charset="0"/>
            </a:endParaRPr>
          </a:p>
        </p:txBody>
      </p:sp>
      <p:pic>
        <p:nvPicPr>
          <p:cNvPr id="6" name="object 7"/>
          <p:cNvPicPr/>
          <p:nvPr/>
        </p:nvPicPr>
        <p:blipFill>
          <a:blip r:embed="rId2" cstate="print"/>
          <a:stretch>
            <a:fillRect/>
          </a:stretch>
        </p:blipFill>
        <p:spPr>
          <a:xfrm>
            <a:off x="251520" y="125292"/>
            <a:ext cx="2286000" cy="1232006"/>
          </a:xfrm>
          <a:prstGeom prst="rect">
            <a:avLst/>
          </a:prstGeom>
        </p:spPr>
      </p:pic>
    </p:spTree>
    <p:extLst>
      <p:ext uri="{BB962C8B-B14F-4D97-AF65-F5344CB8AC3E}">
        <p14:creationId xmlns:p14="http://schemas.microsoft.com/office/powerpoint/2010/main" xmlns="" val="1674604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43174" y="0"/>
            <a:ext cx="6043626" cy="1417638"/>
          </a:xfrm>
        </p:spPr>
        <p:txBody>
          <a:bodyPr>
            <a:normAutofit fontScale="90000"/>
          </a:bodyPr>
          <a:lstStyle/>
          <a:p>
            <a:pPr algn="r"/>
            <a:r>
              <a:rPr lang="ru-RU" sz="1300" dirty="0" smtClean="0">
                <a:latin typeface="Times New Roman" pitchFamily="18" charset="0"/>
                <a:cs typeface="Times New Roman" pitchFamily="18" charset="0"/>
              </a:rPr>
              <a:t>Примерные документы</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В аттестационную комиссию</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______________________________________</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(наименование образовательной организации</a:t>
            </a:r>
            <a:r>
              <a:rPr lang="ru-RU" sz="1300" dirty="0" smtClean="0"/>
              <a:t>)</a:t>
            </a:r>
            <a:r>
              <a:rPr lang="ru-RU" dirty="0" smtClean="0"/>
              <a:t/>
            </a:r>
            <a:br>
              <a:rPr lang="ru-RU" dirty="0" smtClean="0"/>
            </a:br>
            <a:endParaRPr lang="ru-RU" dirty="0"/>
          </a:p>
        </p:txBody>
      </p:sp>
      <p:sp>
        <p:nvSpPr>
          <p:cNvPr id="3" name="Содержимое 2"/>
          <p:cNvSpPr>
            <a:spLocks noGrp="1"/>
          </p:cNvSpPr>
          <p:nvPr>
            <p:ph idx="1"/>
          </p:nvPr>
        </p:nvSpPr>
        <p:spPr>
          <a:xfrm>
            <a:off x="142844" y="928670"/>
            <a:ext cx="8858312" cy="5197493"/>
          </a:xfrm>
        </p:spPr>
        <p:txBody>
          <a:bodyPr>
            <a:normAutofit fontScale="25000" lnSpcReduction="20000"/>
          </a:bodyPr>
          <a:lstStyle/>
          <a:p>
            <a:pPr algn="ctr">
              <a:spcBef>
                <a:spcPts val="0"/>
              </a:spcBef>
            </a:pPr>
            <a:r>
              <a:rPr lang="ru-RU" sz="4000" dirty="0" smtClean="0">
                <a:latin typeface="Times New Roman" pitchFamily="18" charset="0"/>
                <a:cs typeface="Times New Roman" pitchFamily="18" charset="0"/>
              </a:rPr>
              <a:t>ПРЕДСТАВЛЕНИЕ</a:t>
            </a:r>
          </a:p>
          <a:p>
            <a:pPr>
              <a:spcBef>
                <a:spcPts val="0"/>
              </a:spcBef>
            </a:pPr>
            <a:r>
              <a:rPr lang="ru-RU" sz="4400" dirty="0" smtClean="0">
                <a:latin typeface="Times New Roman" pitchFamily="18" charset="0"/>
                <a:cs typeface="Times New Roman" pitchFamily="18" charset="0"/>
              </a:rPr>
              <a:t>на ___________________________________________________________________________</a:t>
            </a:r>
          </a:p>
          <a:p>
            <a:pPr>
              <a:spcBef>
                <a:spcPts val="0"/>
              </a:spcBef>
            </a:pPr>
            <a:r>
              <a:rPr lang="ru-RU" sz="4400" dirty="0" smtClean="0">
                <a:latin typeface="Times New Roman" pitchFamily="18" charset="0"/>
                <a:cs typeface="Times New Roman" pitchFamily="18" charset="0"/>
              </a:rPr>
              <a:t>(Ф.И.О. педагогического работника)</a:t>
            </a:r>
          </a:p>
          <a:p>
            <a:pPr>
              <a:spcBef>
                <a:spcPts val="0"/>
              </a:spcBef>
            </a:pPr>
            <a:r>
              <a:rPr lang="ru-RU" sz="4400" dirty="0" smtClean="0">
                <a:latin typeface="Times New Roman" pitchFamily="18" charset="0"/>
                <a:cs typeface="Times New Roman" pitchFamily="18" charset="0"/>
              </a:rPr>
              <a:t>для аттестации в целях установления соответствия занимаемой должности</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Наименование должности</a:t>
            </a:r>
          </a:p>
          <a:p>
            <a:pPr>
              <a:spcBef>
                <a:spcPts val="0"/>
              </a:spcBef>
            </a:pPr>
            <a:r>
              <a:rPr lang="ru-RU" sz="4400" dirty="0" smtClean="0">
                <a:latin typeface="Times New Roman" pitchFamily="18" charset="0"/>
                <a:cs typeface="Times New Roman" pitchFamily="18" charset="0"/>
              </a:rPr>
              <a:t>(на дату проведения аттестации)</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 Дата заключения трудового договора </a:t>
            </a:r>
          </a:p>
          <a:p>
            <a:pPr>
              <a:spcBef>
                <a:spcPts val="0"/>
              </a:spcBef>
            </a:pPr>
            <a:r>
              <a:rPr lang="ru-RU" sz="4400" dirty="0" smtClean="0">
                <a:latin typeface="Times New Roman" pitchFamily="18" charset="0"/>
                <a:cs typeface="Times New Roman" pitchFamily="18" charset="0"/>
              </a:rPr>
              <a:t>(по аттестуемой должности)</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 Уровень образования и (или) квалификации по специальности или направлению подготовки</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Информация о получении дополнительного профессионального образования по профилю педагогической деятельности</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Результаты предыдущих аттестаций </a:t>
            </a:r>
          </a:p>
          <a:p>
            <a:pPr>
              <a:spcBef>
                <a:spcPts val="0"/>
              </a:spcBef>
            </a:pPr>
            <a:r>
              <a:rPr lang="ru-RU" sz="4400" dirty="0" smtClean="0">
                <a:latin typeface="Times New Roman" pitchFamily="18" charset="0"/>
                <a:cs typeface="Times New Roman" pitchFamily="18" charset="0"/>
              </a:rPr>
              <a:t>(в случае их проведения)</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Мотивированная всесторонняя и объективная оценка профессиональных, деловых качеств, результатов профессиональной деятельности педагогического работника по выполнению трудовых обязанностей, возложенных на него трудовым договором</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_____________________________		_______________		_____________________</a:t>
            </a:r>
          </a:p>
          <a:p>
            <a:pPr>
              <a:spcBef>
                <a:spcPts val="0"/>
              </a:spcBef>
            </a:pPr>
            <a:r>
              <a:rPr lang="ru-RU" sz="4400" dirty="0" smtClean="0">
                <a:latin typeface="Times New Roman" pitchFamily="18" charset="0"/>
                <a:cs typeface="Times New Roman" pitchFamily="18" charset="0"/>
              </a:rPr>
              <a:t>(должность ответственного лица)		         (подпись)			                  (Ф.И.О.)	</a:t>
            </a:r>
          </a:p>
          <a:p>
            <a:pPr>
              <a:spcBef>
                <a:spcPts val="0"/>
              </a:spcBef>
            </a:pPr>
            <a:r>
              <a:rPr lang="ru-RU" sz="4400" dirty="0" smtClean="0">
                <a:latin typeface="Times New Roman" pitchFamily="18" charset="0"/>
                <a:cs typeface="Times New Roman" pitchFamily="18" charset="0"/>
              </a:rPr>
              <a:t>________________________</a:t>
            </a:r>
          </a:p>
          <a:p>
            <a:pPr>
              <a:spcBef>
                <a:spcPts val="0"/>
              </a:spcBef>
            </a:pPr>
            <a:r>
              <a:rPr lang="ru-RU" sz="4400" dirty="0" smtClean="0">
                <a:latin typeface="Times New Roman" pitchFamily="18" charset="0"/>
                <a:cs typeface="Times New Roman" pitchFamily="18" charset="0"/>
              </a:rPr>
              <a:t>(дата составления представления)</a:t>
            </a:r>
          </a:p>
          <a:p>
            <a:pPr>
              <a:spcBef>
                <a:spcPts val="0"/>
              </a:spcBef>
            </a:pPr>
            <a:r>
              <a:rPr lang="ru-RU" sz="4400" dirty="0" smtClean="0">
                <a:latin typeface="Times New Roman" pitchFamily="18" charset="0"/>
                <a:cs typeface="Times New Roman" pitchFamily="18" charset="0"/>
              </a:rPr>
              <a:t> </a:t>
            </a:r>
          </a:p>
          <a:p>
            <a:pPr>
              <a:spcBef>
                <a:spcPts val="0"/>
              </a:spcBef>
            </a:pPr>
            <a:r>
              <a:rPr lang="ru-RU" sz="4400" dirty="0" smtClean="0">
                <a:latin typeface="Times New Roman" pitchFamily="18" charset="0"/>
                <a:cs typeface="Times New Roman" pitchFamily="18" charset="0"/>
              </a:rPr>
              <a:t>С представлением ознакомлен:</a:t>
            </a:r>
          </a:p>
          <a:p>
            <a:pPr hangingPunct="0">
              <a:spcBef>
                <a:spcPts val="0"/>
              </a:spcBef>
            </a:pPr>
            <a:r>
              <a:rPr lang="ru-RU" sz="4400" dirty="0" smtClean="0">
                <a:latin typeface="Times New Roman" pitchFamily="18" charset="0"/>
                <a:cs typeface="Times New Roman" pitchFamily="18" charset="0"/>
              </a:rPr>
              <a:t> </a:t>
            </a:r>
          </a:p>
          <a:p>
            <a:pPr hangingPunct="0">
              <a:spcBef>
                <a:spcPts val="0"/>
              </a:spcBef>
            </a:pPr>
            <a:r>
              <a:rPr lang="ru-RU" sz="4400" dirty="0" smtClean="0">
                <a:latin typeface="Times New Roman" pitchFamily="18" charset="0"/>
                <a:cs typeface="Times New Roman" pitchFamily="18" charset="0"/>
              </a:rPr>
              <a:t> </a:t>
            </a:r>
          </a:p>
          <a:p>
            <a:pPr hangingPunct="0">
              <a:spcBef>
                <a:spcPts val="0"/>
              </a:spcBef>
            </a:pPr>
            <a:r>
              <a:rPr lang="ru-RU" sz="4400" dirty="0" smtClean="0">
                <a:latin typeface="Times New Roman" pitchFamily="18" charset="0"/>
                <a:cs typeface="Times New Roman" pitchFamily="18" charset="0"/>
              </a:rPr>
              <a:t>(подпись)</a:t>
            </a:r>
          </a:p>
          <a:p>
            <a:pPr hangingPunct="0">
              <a:spcBef>
                <a:spcPts val="0"/>
              </a:spcBef>
            </a:pPr>
            <a:r>
              <a:rPr lang="ru-RU" sz="4400" dirty="0" smtClean="0">
                <a:latin typeface="Times New Roman" pitchFamily="18" charset="0"/>
                <a:cs typeface="Times New Roman" pitchFamily="18" charset="0"/>
              </a:rPr>
              <a:t> </a:t>
            </a:r>
          </a:p>
          <a:p>
            <a:pPr hangingPunct="0">
              <a:spcBef>
                <a:spcPts val="0"/>
              </a:spcBef>
            </a:pPr>
            <a:r>
              <a:rPr lang="ru-RU" sz="4400" dirty="0" smtClean="0">
                <a:latin typeface="Times New Roman" pitchFamily="18" charset="0"/>
                <a:cs typeface="Times New Roman" pitchFamily="18" charset="0"/>
              </a:rPr>
              <a:t>(должность, Ф.И.О.)</a:t>
            </a:r>
          </a:p>
          <a:p>
            <a:pPr hangingPunct="0">
              <a:spcBef>
                <a:spcPts val="0"/>
              </a:spcBef>
            </a:pPr>
            <a:r>
              <a:rPr lang="ru-RU" sz="4400" dirty="0" smtClean="0">
                <a:latin typeface="Times New Roman" pitchFamily="18" charset="0"/>
                <a:cs typeface="Times New Roman" pitchFamily="18" charset="0"/>
              </a:rPr>
              <a:t> </a:t>
            </a:r>
          </a:p>
          <a:p>
            <a:pPr hangingPunct="0"/>
            <a:r>
              <a:rPr lang="ru-RU" sz="4400" dirty="0" smtClean="0"/>
              <a:t>  (дата)</a:t>
            </a:r>
          </a:p>
          <a:p>
            <a:pPr hangingPunct="0"/>
            <a:r>
              <a:rPr lang="ru-RU" sz="4400" dirty="0" smtClean="0"/>
              <a:t> </a:t>
            </a:r>
          </a:p>
          <a:p>
            <a:pPr hangingPunct="0"/>
            <a:r>
              <a:rPr lang="ru-RU" sz="4400" dirty="0" smtClean="0"/>
              <a:t> </a:t>
            </a:r>
          </a:p>
          <a:p>
            <a:r>
              <a:rPr lang="ru-RU" dirty="0" smtClean="0"/>
              <a:t> </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735</TotalTime>
  <Words>1441</Words>
  <Application>Microsoft Office PowerPoint</Application>
  <PresentationFormat>Экран (4:3)</PresentationFormat>
  <Paragraphs>300</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Разъяснение особенностей проведения аттестации на соответствие занимаемой должности.</vt:lpstr>
      <vt:lpstr>Слайд 2</vt:lpstr>
      <vt:lpstr>Основные принципы проведения аттестации</vt:lpstr>
      <vt:lpstr>Нормативные документы</vt:lpstr>
      <vt:lpstr>Постановление Правительства РФ от 21 февраля 2022 г. N 225 "Об утверждении номенклатуры должностей педагогических работников организаций, осуществляющих образовательную деятельность, должностей руководителей образовательных организаций";</vt:lpstr>
      <vt:lpstr>    Часть 22 Приказа № 196 освобождает от процедуры ряд лиц: 1.проработавшие на одном месте менее двух лет; 2.имеющие квалификационную категорию; 3.беременные женщины и женщины находящиеся в отпуске по беременности и родам; 4.лица, находящиеся в отпуске по уходу за ребенком до достижения им возраста трех лет; 5.отсутствовавшие на рабочем месте более четыре месяцев в связи заболеванием. Все остальные отказаться от прохождения аттестации не имеют права. Это будет нарушением трудовой дисциплины и повлечет последствия в виде дисциплинарного взыскания по статье 192 ТК РФ.</vt:lpstr>
      <vt:lpstr>   Аттестация на СЗД</vt:lpstr>
      <vt:lpstr>   Аттестация на СЗД</vt:lpstr>
      <vt:lpstr>Примерные документы В аттестационную комиссию ______________________________________ (наименование образовательной организации) </vt:lpstr>
      <vt:lpstr>Слайд 10</vt:lpstr>
      <vt:lpstr>Приложение 1     УТВЕРЖДАЮ Приказ № __«___»________ 2023г. Директор МАДОУ д/с №9 г. Кызыла ____________________  </vt:lpstr>
      <vt:lpstr>Муниципальное автономное дошкольное образовательное учреждение детский сад № 9 «Сылдысчыгаш» комбинированного вида г. Кызыла  </vt:lpstr>
      <vt:lpstr>Приложение 3 </vt:lpstr>
      <vt:lpstr>Слайд 14</vt:lpstr>
      <vt:lpstr>             Аттестация педагогических      работников в целях установления              квалификационной категории</vt:lpstr>
      <vt:lpstr>             Аттестация педагогических      работников в целях установления              квалификационной категории</vt:lpstr>
      <vt:lpstr>             Аттестация педагогических      работников в целях установления              квалификационной категории</vt:lpstr>
      <vt:lpstr>             Аттестация в целях установления              квалификационной категории  педагог-методист и педагог-наставник </vt:lpstr>
      <vt:lpstr>                      Квалификационная категория педагог-методист</vt:lpstr>
      <vt:lpstr>                      Квалификационная категория педагог-наставник</vt:lpstr>
      <vt:lpstr>Основания для упрощенной процедуры аттестации</vt:lpstr>
      <vt:lpstr>Слайд 22</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Азияна Александровна</dc:creator>
  <cp:lastModifiedBy>Азияна Александровна</cp:lastModifiedBy>
  <cp:revision>145</cp:revision>
  <dcterms:created xsi:type="dcterms:W3CDTF">2021-01-14T08:45:17Z</dcterms:created>
  <dcterms:modified xsi:type="dcterms:W3CDTF">2023-09-26T09:34:14Z</dcterms:modified>
</cp:coreProperties>
</file>